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oboto Mono Medium"/>
      <p:regular r:id="rId17"/>
    </p:embeddedFont>
    <p:embeddedFont>
      <p:font typeface="Roboto Mono Medium"/>
      <p:regular r:id="rId18"/>
    </p:embeddedFont>
    <p:embeddedFont>
      <p:font typeface="Roboto Mono Medium"/>
      <p:regular r:id="rId19"/>
    </p:embeddedFont>
    <p:embeddedFont>
      <p:font typeface="Roboto Mono Medium"/>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12121">
              <a:alpha val="80000"/>
            </a:srgbClr>
          </a:solidFill>
          <a:ln/>
        </p:spPr>
      </p:sp>
      <p:sp>
        <p:nvSpPr>
          <p:cNvPr id="4" name="Shape 1"/>
          <p:cNvSpPr/>
          <p:nvPr/>
        </p:nvSpPr>
        <p:spPr>
          <a:xfrm>
            <a:off x="865227" y="1510546"/>
            <a:ext cx="3341251" cy="464106"/>
          </a:xfrm>
          <a:prstGeom prst="roundRect">
            <a:avLst>
              <a:gd name="adj" fmla="val 6384"/>
            </a:avLst>
          </a:prstGeom>
          <a:solidFill>
            <a:srgbClr val="3D4D00"/>
          </a:solidFill>
          <a:ln/>
        </p:spPr>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3341" y="1643896"/>
            <a:ext cx="197406" cy="197406"/>
          </a:xfrm>
          <a:prstGeom prst="rect">
            <a:avLst/>
          </a:prstGeom>
        </p:spPr>
      </p:pic>
      <p:sp>
        <p:nvSpPr>
          <p:cNvPr id="6" name="Text 2"/>
          <p:cNvSpPr/>
          <p:nvPr/>
        </p:nvSpPr>
        <p:spPr>
          <a:xfrm>
            <a:off x="1309449" y="1584603"/>
            <a:ext cx="2748915" cy="315992"/>
          </a:xfrm>
          <a:prstGeom prst="rect">
            <a:avLst/>
          </a:prstGeom>
          <a:noFill/>
          <a:ln/>
        </p:spPr>
        <p:txBody>
          <a:bodyPr wrap="none" lIns="0" tIns="0" rIns="0" bIns="0" rtlCol="0" anchor="t"/>
          <a:lstStyle/>
          <a:p>
            <a:pPr algn="l" indent="0" marL="0">
              <a:lnSpc>
                <a:spcPts val="2450"/>
              </a:lnSpc>
              <a:buNone/>
            </a:pPr>
            <a:r>
              <a:rPr lang="en-US" sz="1550" dirty="0">
                <a:solidFill>
                  <a:srgbClr val="E5E0DF"/>
                </a:solidFill>
                <a:latin typeface="Roboto" pitchFamily="34" charset="0"/>
                <a:ea typeface="Roboto" pitchFamily="34" charset="-122"/>
                <a:cs typeface="Roboto" pitchFamily="34" charset="-120"/>
              </a:rPr>
              <a:t>WATER CRISIS INVESTIGATION</a:t>
            </a:r>
            <a:endParaRPr lang="en-US" sz="1550" dirty="0"/>
          </a:p>
        </p:txBody>
      </p:sp>
      <p:sp>
        <p:nvSpPr>
          <p:cNvPr id="7" name="Text 3"/>
          <p:cNvSpPr/>
          <p:nvPr/>
        </p:nvSpPr>
        <p:spPr>
          <a:xfrm>
            <a:off x="865227" y="2073354"/>
            <a:ext cx="12899827" cy="1543050"/>
          </a:xfrm>
          <a:prstGeom prst="rect">
            <a:avLst/>
          </a:prstGeom>
          <a:noFill/>
          <a:ln/>
        </p:spPr>
        <p:txBody>
          <a:bodyPr wrap="square" lIns="0" tIns="0" rIns="0" bIns="0" rtlCol="0" anchor="t"/>
          <a:lstStyle/>
          <a:p>
            <a:pPr algn="l" indent="0" marL="0">
              <a:lnSpc>
                <a:spcPts val="6050"/>
              </a:lnSpc>
              <a:buNone/>
            </a:pPr>
            <a:r>
              <a:rPr lang="en-US" sz="4850" dirty="0">
                <a:solidFill>
                  <a:srgbClr val="FFFFFF"/>
                </a:solidFill>
                <a:latin typeface="Roboto Mono Medium" pitchFamily="34" charset="0"/>
                <a:ea typeface="Roboto Mono Medium" pitchFamily="34" charset="-122"/>
                <a:cs typeface="Roboto Mono Medium" pitchFamily="34" charset="-120"/>
              </a:rPr>
              <a:t>Maji Ndogo Water Crisis Investigation</a:t>
            </a:r>
            <a:endParaRPr lang="en-US" sz="4850" dirty="0"/>
          </a:p>
        </p:txBody>
      </p:sp>
      <p:sp>
        <p:nvSpPr>
          <p:cNvPr id="8" name="Text 4"/>
          <p:cNvSpPr/>
          <p:nvPr/>
        </p:nvSpPr>
        <p:spPr>
          <a:xfrm>
            <a:off x="865227" y="3986689"/>
            <a:ext cx="12899827" cy="1975247"/>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Roboto" pitchFamily="34" charset="0"/>
                <a:ea typeface="Roboto" pitchFamily="34" charset="-122"/>
                <a:cs typeface="Roboto" pitchFamily="34" charset="-120"/>
              </a:rPr>
              <a:t>This comprehensive analysis examines 39,650 water infrastructure records across Maji Ndogo, uncovering critical issues with water access, data integrity, and potential corruption. The investigation reveals that over half the population relies on inadequate water sources, with residents waiting an average of 137 minutes daily at shared taps. Additionally, systematic data tampering by field employees has compromised quality assessments, requiring immediate intervention.</a:t>
            </a:r>
            <a:endParaRPr lang="en-US" sz="1900" dirty="0"/>
          </a:p>
        </p:txBody>
      </p:sp>
      <p:sp>
        <p:nvSpPr>
          <p:cNvPr id="9" name="Shape 5"/>
          <p:cNvSpPr/>
          <p:nvPr/>
        </p:nvSpPr>
        <p:spPr>
          <a:xfrm>
            <a:off x="865227" y="6239589"/>
            <a:ext cx="2917508" cy="479346"/>
          </a:xfrm>
          <a:prstGeom prst="roundRect">
            <a:avLst>
              <a:gd name="adj" fmla="val 6181"/>
            </a:avLst>
          </a:prstGeom>
          <a:noFill/>
          <a:ln w="7620">
            <a:solidFill>
              <a:srgbClr val="DCFF50"/>
            </a:solidFill>
            <a:prstDash val="solid"/>
          </a:ln>
        </p:spPr>
      </p:sp>
      <p:sp>
        <p:nvSpPr>
          <p:cNvPr id="10" name="Text 6"/>
          <p:cNvSpPr/>
          <p:nvPr/>
        </p:nvSpPr>
        <p:spPr>
          <a:xfrm>
            <a:off x="1020961" y="6321266"/>
            <a:ext cx="2606040" cy="315992"/>
          </a:xfrm>
          <a:prstGeom prst="rect">
            <a:avLst/>
          </a:prstGeom>
          <a:noFill/>
          <a:ln/>
        </p:spPr>
        <p:txBody>
          <a:bodyPr wrap="none" lIns="0" tIns="0" rIns="0" bIns="0" rtlCol="0" anchor="t"/>
          <a:lstStyle/>
          <a:p>
            <a:pPr algn="l" indent="0" marL="0">
              <a:lnSpc>
                <a:spcPts val="2450"/>
              </a:lnSpc>
              <a:buNone/>
            </a:pPr>
            <a:r>
              <a:rPr lang="en-US" sz="1550" dirty="0">
                <a:solidFill>
                  <a:srgbClr val="DCFF50"/>
                </a:solidFill>
                <a:latin typeface="Roboto" pitchFamily="34" charset="0"/>
                <a:ea typeface="Roboto" pitchFamily="34" charset="-122"/>
                <a:cs typeface="Roboto" pitchFamily="34" charset="-120"/>
              </a:rPr>
              <a:t>2021-2023 ANALYSIS PERIOD</a:t>
            </a:r>
            <a:endParaRPr lang="en-US" sz="1550" dirty="0"/>
          </a:p>
        </p:txBody>
      </p:sp>
      <p:sp>
        <p:nvSpPr>
          <p:cNvPr id="11" name="Shape 7"/>
          <p:cNvSpPr/>
          <p:nvPr/>
        </p:nvSpPr>
        <p:spPr>
          <a:xfrm>
            <a:off x="3906083" y="6239589"/>
            <a:ext cx="2398990" cy="479346"/>
          </a:xfrm>
          <a:prstGeom prst="roundRect">
            <a:avLst>
              <a:gd name="adj" fmla="val 6181"/>
            </a:avLst>
          </a:prstGeom>
          <a:noFill/>
          <a:ln w="7620">
            <a:solidFill>
              <a:srgbClr val="DCFF50"/>
            </a:solidFill>
            <a:prstDash val="solid"/>
          </a:ln>
        </p:spPr>
      </p:sp>
      <p:sp>
        <p:nvSpPr>
          <p:cNvPr id="12" name="Text 8"/>
          <p:cNvSpPr/>
          <p:nvPr/>
        </p:nvSpPr>
        <p:spPr>
          <a:xfrm>
            <a:off x="4061817" y="6321266"/>
            <a:ext cx="2087523" cy="315992"/>
          </a:xfrm>
          <a:prstGeom prst="rect">
            <a:avLst/>
          </a:prstGeom>
          <a:noFill/>
          <a:ln/>
        </p:spPr>
        <p:txBody>
          <a:bodyPr wrap="none" lIns="0" tIns="0" rIns="0" bIns="0" rtlCol="0" anchor="t"/>
          <a:lstStyle/>
          <a:p>
            <a:pPr algn="l" indent="0" marL="0">
              <a:lnSpc>
                <a:spcPts val="2450"/>
              </a:lnSpc>
              <a:buNone/>
            </a:pPr>
            <a:r>
              <a:rPr lang="en-US" sz="1550" dirty="0">
                <a:solidFill>
                  <a:srgbClr val="DCFF50"/>
                </a:solidFill>
                <a:latin typeface="Roboto" pitchFamily="34" charset="0"/>
                <a:ea typeface="Roboto" pitchFamily="34" charset="-122"/>
                <a:cs typeface="Roboto" pitchFamily="34" charset="-120"/>
              </a:rPr>
              <a:t>27.4M PEOPLE SERVED</a:t>
            </a:r>
            <a:endParaRPr lang="en-US" sz="1550" dirty="0"/>
          </a:p>
        </p:txBody>
      </p:sp>
      <p:sp>
        <p:nvSpPr>
          <p:cNvPr id="13" name="Shape 9"/>
          <p:cNvSpPr/>
          <p:nvPr/>
        </p:nvSpPr>
        <p:spPr>
          <a:xfrm>
            <a:off x="6428423" y="6239589"/>
            <a:ext cx="1529358" cy="479346"/>
          </a:xfrm>
          <a:prstGeom prst="roundRect">
            <a:avLst>
              <a:gd name="adj" fmla="val 6181"/>
            </a:avLst>
          </a:prstGeom>
          <a:noFill/>
          <a:ln w="7620">
            <a:solidFill>
              <a:srgbClr val="DCFF50"/>
            </a:solidFill>
            <a:prstDash val="solid"/>
          </a:ln>
        </p:spPr>
      </p:sp>
      <p:sp>
        <p:nvSpPr>
          <p:cNvPr id="14" name="Text 10"/>
          <p:cNvSpPr/>
          <p:nvPr/>
        </p:nvSpPr>
        <p:spPr>
          <a:xfrm>
            <a:off x="6584156" y="6321266"/>
            <a:ext cx="1217890" cy="315992"/>
          </a:xfrm>
          <a:prstGeom prst="rect">
            <a:avLst/>
          </a:prstGeom>
          <a:noFill/>
          <a:ln/>
        </p:spPr>
        <p:txBody>
          <a:bodyPr wrap="none" lIns="0" tIns="0" rIns="0" bIns="0" rtlCol="0" anchor="t"/>
          <a:lstStyle/>
          <a:p>
            <a:pPr algn="l" indent="0" marL="0">
              <a:lnSpc>
                <a:spcPts val="2450"/>
              </a:lnSpc>
              <a:buNone/>
            </a:pPr>
            <a:r>
              <a:rPr lang="en-US" sz="1550" dirty="0">
                <a:solidFill>
                  <a:srgbClr val="DCFF50"/>
                </a:solidFill>
                <a:latin typeface="Roboto" pitchFamily="34" charset="0"/>
                <a:ea typeface="Roboto" pitchFamily="34" charset="-122"/>
                <a:cs typeface="Roboto" pitchFamily="34" charset="-120"/>
              </a:rPr>
              <a:t>5 PROVINCES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53232" y="353854"/>
            <a:ext cx="6723817" cy="804148"/>
          </a:xfrm>
          <a:prstGeom prst="rect">
            <a:avLst/>
          </a:prstGeom>
          <a:noFill/>
          <a:ln/>
        </p:spPr>
        <p:txBody>
          <a:bodyPr wrap="square" lIns="0" tIns="0" rIns="0" bIns="0" rtlCol="0" anchor="t"/>
          <a:lstStyle/>
          <a:p>
            <a:pPr algn="l" indent="0" marL="0">
              <a:lnSpc>
                <a:spcPts val="3150"/>
              </a:lnSpc>
              <a:buNone/>
            </a:pPr>
            <a:r>
              <a:rPr lang="en-US" sz="2500" dirty="0">
                <a:solidFill>
                  <a:srgbClr val="FFFFFF"/>
                </a:solidFill>
                <a:latin typeface="Roboto Mono Medium" pitchFamily="34" charset="0"/>
                <a:ea typeface="Roboto Mono Medium" pitchFamily="34" charset="-122"/>
                <a:cs typeface="Roboto Mono Medium" pitchFamily="34" charset="-120"/>
              </a:rPr>
              <a:t>Path Forward: An Integrated Approach</a:t>
            </a:r>
            <a:endParaRPr lang="en-US" sz="2500" dirty="0"/>
          </a:p>
        </p:txBody>
      </p:sp>
      <p:sp>
        <p:nvSpPr>
          <p:cNvPr id="3" name="Shape 1"/>
          <p:cNvSpPr/>
          <p:nvPr/>
        </p:nvSpPr>
        <p:spPr>
          <a:xfrm>
            <a:off x="3953232" y="1415296"/>
            <a:ext cx="3297555" cy="1461611"/>
          </a:xfrm>
          <a:prstGeom prst="roundRect">
            <a:avLst>
              <a:gd name="adj" fmla="val 1321"/>
            </a:avLst>
          </a:prstGeom>
          <a:solidFill>
            <a:srgbClr val="404040"/>
          </a:solidFill>
          <a:ln/>
        </p:spPr>
      </p:sp>
      <p:sp>
        <p:nvSpPr>
          <p:cNvPr id="4" name="Shape 2"/>
          <p:cNvSpPr/>
          <p:nvPr/>
        </p:nvSpPr>
        <p:spPr>
          <a:xfrm>
            <a:off x="4081820" y="1543883"/>
            <a:ext cx="386001" cy="386001"/>
          </a:xfrm>
          <a:prstGeom prst="roundRect">
            <a:avLst>
              <a:gd name="adj" fmla="val 23686689"/>
            </a:avLst>
          </a:prstGeom>
          <a:solidFill>
            <a:srgbClr val="DCFF50"/>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87904" y="1649968"/>
            <a:ext cx="173712" cy="173712"/>
          </a:xfrm>
          <a:prstGeom prst="rect">
            <a:avLst/>
          </a:prstGeom>
        </p:spPr>
      </p:pic>
      <p:sp>
        <p:nvSpPr>
          <p:cNvPr id="6" name="Text 3"/>
          <p:cNvSpPr/>
          <p:nvPr/>
        </p:nvSpPr>
        <p:spPr>
          <a:xfrm>
            <a:off x="4081820" y="2058472"/>
            <a:ext cx="2027158" cy="200978"/>
          </a:xfrm>
          <a:prstGeom prst="rect">
            <a:avLst/>
          </a:prstGeom>
          <a:noFill/>
          <a:ln/>
        </p:spPr>
        <p:txBody>
          <a:bodyPr wrap="none" lIns="0" tIns="0" rIns="0" bIns="0" rtlCol="0" anchor="t"/>
          <a:lstStyle/>
          <a:p>
            <a:pPr algn="l" indent="0" marL="0">
              <a:lnSpc>
                <a:spcPts val="1550"/>
              </a:lnSpc>
              <a:buNone/>
            </a:pPr>
            <a:r>
              <a:rPr lang="en-US" sz="1250" dirty="0">
                <a:solidFill>
                  <a:srgbClr val="E5E0DF"/>
                </a:solidFill>
                <a:latin typeface="Roboto Mono Medium" pitchFamily="34" charset="0"/>
                <a:ea typeface="Roboto Mono Medium" pitchFamily="34" charset="-122"/>
                <a:cs typeface="Roboto Mono Medium" pitchFamily="34" charset="-120"/>
              </a:rPr>
              <a:t>Infrastructure Crisis</a:t>
            </a:r>
            <a:endParaRPr lang="en-US" sz="1250" dirty="0"/>
          </a:p>
        </p:txBody>
      </p:sp>
      <p:sp>
        <p:nvSpPr>
          <p:cNvPr id="7" name="Text 4"/>
          <p:cNvSpPr/>
          <p:nvPr/>
        </p:nvSpPr>
        <p:spPr>
          <a:xfrm>
            <a:off x="4081820" y="2336602"/>
            <a:ext cx="3040380" cy="411718"/>
          </a:xfrm>
          <a:prstGeom prst="rect">
            <a:avLst/>
          </a:prstGeom>
          <a:noFill/>
          <a:ln/>
        </p:spPr>
        <p:txBody>
          <a:bodyPr wrap="square" lIns="0" tIns="0" rIns="0" bIns="0" rtlCol="0" anchor="t"/>
          <a:lstStyle/>
          <a:p>
            <a:pPr algn="l" indent="0" marL="0">
              <a:lnSpc>
                <a:spcPts val="1600"/>
              </a:lnSpc>
              <a:buNone/>
            </a:pPr>
            <a:r>
              <a:rPr lang="en-US" sz="1000" dirty="0">
                <a:solidFill>
                  <a:srgbClr val="E5E0DF"/>
                </a:solidFill>
                <a:latin typeface="Roboto" pitchFamily="34" charset="0"/>
                <a:ea typeface="Roboto" pitchFamily="34" charset="-122"/>
                <a:cs typeface="Roboto" pitchFamily="34" charset="-120"/>
              </a:rPr>
              <a:t>14.3M people (52%) rely on inadequate sources with extreme wait times up to 8+ hours daily</a:t>
            </a:r>
            <a:endParaRPr lang="en-US" sz="1000" dirty="0"/>
          </a:p>
        </p:txBody>
      </p:sp>
      <p:sp>
        <p:nvSpPr>
          <p:cNvPr id="8" name="Shape 5"/>
          <p:cNvSpPr/>
          <p:nvPr/>
        </p:nvSpPr>
        <p:spPr>
          <a:xfrm>
            <a:off x="7379375" y="1415296"/>
            <a:ext cx="3297674" cy="1461611"/>
          </a:xfrm>
          <a:prstGeom prst="roundRect">
            <a:avLst>
              <a:gd name="adj" fmla="val 1321"/>
            </a:avLst>
          </a:prstGeom>
          <a:solidFill>
            <a:srgbClr val="404040"/>
          </a:solidFill>
          <a:ln/>
        </p:spPr>
      </p:sp>
      <p:sp>
        <p:nvSpPr>
          <p:cNvPr id="9" name="Shape 6"/>
          <p:cNvSpPr/>
          <p:nvPr/>
        </p:nvSpPr>
        <p:spPr>
          <a:xfrm>
            <a:off x="7507962" y="1543883"/>
            <a:ext cx="386001" cy="386001"/>
          </a:xfrm>
          <a:prstGeom prst="roundRect">
            <a:avLst>
              <a:gd name="adj" fmla="val 23686689"/>
            </a:avLst>
          </a:prstGeom>
          <a:solidFill>
            <a:srgbClr val="DCFF50"/>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14047" y="1649968"/>
            <a:ext cx="173712" cy="173712"/>
          </a:xfrm>
          <a:prstGeom prst="rect">
            <a:avLst/>
          </a:prstGeom>
        </p:spPr>
      </p:pic>
      <p:sp>
        <p:nvSpPr>
          <p:cNvPr id="11" name="Text 7"/>
          <p:cNvSpPr/>
          <p:nvPr/>
        </p:nvSpPr>
        <p:spPr>
          <a:xfrm>
            <a:off x="7507962" y="2058472"/>
            <a:ext cx="2027158" cy="200978"/>
          </a:xfrm>
          <a:prstGeom prst="rect">
            <a:avLst/>
          </a:prstGeom>
          <a:noFill/>
          <a:ln/>
        </p:spPr>
        <p:txBody>
          <a:bodyPr wrap="none" lIns="0" tIns="0" rIns="0" bIns="0" rtlCol="0" anchor="t"/>
          <a:lstStyle/>
          <a:p>
            <a:pPr algn="l" indent="0" marL="0">
              <a:lnSpc>
                <a:spcPts val="1550"/>
              </a:lnSpc>
              <a:buNone/>
            </a:pPr>
            <a:r>
              <a:rPr lang="en-US" sz="1250" dirty="0">
                <a:solidFill>
                  <a:srgbClr val="E5E0DF"/>
                </a:solidFill>
                <a:latin typeface="Roboto Mono Medium" pitchFamily="34" charset="0"/>
                <a:ea typeface="Roboto Mono Medium" pitchFamily="34" charset="-122"/>
                <a:cs typeface="Roboto Mono Medium" pitchFamily="34" charset="-120"/>
              </a:rPr>
              <a:t>Data Integrity Crisis</a:t>
            </a:r>
            <a:endParaRPr lang="en-US" sz="1250" dirty="0"/>
          </a:p>
        </p:txBody>
      </p:sp>
      <p:sp>
        <p:nvSpPr>
          <p:cNvPr id="12" name="Text 8"/>
          <p:cNvSpPr/>
          <p:nvPr/>
        </p:nvSpPr>
        <p:spPr>
          <a:xfrm>
            <a:off x="7507962" y="2336602"/>
            <a:ext cx="3040499" cy="411718"/>
          </a:xfrm>
          <a:prstGeom prst="rect">
            <a:avLst/>
          </a:prstGeom>
          <a:noFill/>
          <a:ln/>
        </p:spPr>
        <p:txBody>
          <a:bodyPr wrap="square" lIns="0" tIns="0" rIns="0" bIns="0" rtlCol="0" anchor="t"/>
          <a:lstStyle/>
          <a:p>
            <a:pPr algn="l" indent="0" marL="0">
              <a:lnSpc>
                <a:spcPts val="1600"/>
              </a:lnSpc>
              <a:buNone/>
            </a:pPr>
            <a:r>
              <a:rPr lang="en-US" sz="1000" dirty="0">
                <a:solidFill>
                  <a:srgbClr val="E5E0DF"/>
                </a:solidFill>
                <a:latin typeface="Roboto" pitchFamily="34" charset="0"/>
                <a:ea typeface="Roboto" pitchFamily="34" charset="-122"/>
                <a:cs typeface="Roboto" pitchFamily="34" charset="-120"/>
              </a:rPr>
              <a:t>6.3% error rate with systematic score inflation by multiple employees compromising decisions</a:t>
            </a:r>
            <a:endParaRPr lang="en-US" sz="1000" dirty="0"/>
          </a:p>
        </p:txBody>
      </p:sp>
      <p:sp>
        <p:nvSpPr>
          <p:cNvPr id="13" name="Text 9"/>
          <p:cNvSpPr/>
          <p:nvPr/>
        </p:nvSpPr>
        <p:spPr>
          <a:xfrm>
            <a:off x="3953232" y="3021568"/>
            <a:ext cx="6723817" cy="823436"/>
          </a:xfrm>
          <a:prstGeom prst="rect">
            <a:avLst/>
          </a:prstGeom>
          <a:noFill/>
          <a:ln/>
        </p:spPr>
        <p:txBody>
          <a:bodyPr wrap="square" lIns="0" tIns="0" rIns="0" bIns="0" rtlCol="0" anchor="t"/>
          <a:lstStyle/>
          <a:p>
            <a:pPr algn="l" indent="0" marL="0">
              <a:lnSpc>
                <a:spcPts val="1600"/>
              </a:lnSpc>
              <a:buNone/>
            </a:pPr>
            <a:r>
              <a:rPr lang="en-US" sz="1000" dirty="0">
                <a:solidFill>
                  <a:srgbClr val="E5E0DF"/>
                </a:solidFill>
                <a:latin typeface="Roboto" pitchFamily="34" charset="0"/>
                <a:ea typeface="Roboto" pitchFamily="34" charset="-122"/>
                <a:cs typeface="Roboto" pitchFamily="34" charset="-120"/>
              </a:rPr>
              <a:t>This investigation reveals a dual crisis requiring simultaneous action on infrastructure and governance. Without addressing corruption, infrastructure improvements may be misdirected to non-priority areas based on falsified data. Conversely, improved monitoring without infrastructure investment won't solve the underlying water access crisis affecting 27.4 million residents.</a:t>
            </a:r>
            <a:endParaRPr lang="en-US" sz="1000" dirty="0"/>
          </a:p>
        </p:txBody>
      </p:sp>
      <p:sp>
        <p:nvSpPr>
          <p:cNvPr id="14" name="Shape 10"/>
          <p:cNvSpPr/>
          <p:nvPr/>
        </p:nvSpPr>
        <p:spPr>
          <a:xfrm>
            <a:off x="3953232" y="4053984"/>
            <a:ext cx="6723817" cy="23693"/>
          </a:xfrm>
          <a:prstGeom prst="rect">
            <a:avLst/>
          </a:prstGeom>
          <a:solidFill>
            <a:srgbClr val="E5E0DF">
              <a:alpha val="50000"/>
            </a:srgbClr>
          </a:solidFill>
          <a:ln/>
        </p:spPr>
      </p:sp>
      <p:sp>
        <p:nvSpPr>
          <p:cNvPr id="15" name="Text 11"/>
          <p:cNvSpPr/>
          <p:nvPr/>
        </p:nvSpPr>
        <p:spPr>
          <a:xfrm>
            <a:off x="3953232" y="4270653"/>
            <a:ext cx="2548057" cy="241221"/>
          </a:xfrm>
          <a:prstGeom prst="rect">
            <a:avLst/>
          </a:prstGeom>
          <a:noFill/>
          <a:ln/>
        </p:spPr>
        <p:txBody>
          <a:bodyPr wrap="none" lIns="0" tIns="0" rIns="0" bIns="0" rtlCol="0" anchor="t"/>
          <a:lstStyle/>
          <a:p>
            <a:pPr algn="l" indent="0" marL="0">
              <a:lnSpc>
                <a:spcPts val="1850"/>
              </a:lnSpc>
              <a:buNone/>
            </a:pPr>
            <a:r>
              <a:rPr lang="en-US" sz="1500" dirty="0">
                <a:solidFill>
                  <a:srgbClr val="FFFFFF"/>
                </a:solidFill>
                <a:latin typeface="Roboto Mono Medium" pitchFamily="34" charset="0"/>
                <a:ea typeface="Roboto Mono Medium" pitchFamily="34" charset="-122"/>
                <a:cs typeface="Roboto Mono Medium" pitchFamily="34" charset="-120"/>
              </a:rPr>
              <a:t>Integrated Action Plan</a:t>
            </a:r>
            <a:endParaRPr lang="en-US" sz="1500" dirty="0"/>
          </a:p>
        </p:txBody>
      </p:sp>
      <p:sp>
        <p:nvSpPr>
          <p:cNvPr id="16" name="Shape 12"/>
          <p:cNvSpPr/>
          <p:nvPr/>
        </p:nvSpPr>
        <p:spPr>
          <a:xfrm>
            <a:off x="3953232" y="5909429"/>
            <a:ext cx="6723817" cy="15240"/>
          </a:xfrm>
          <a:prstGeom prst="roundRect">
            <a:avLst>
              <a:gd name="adj" fmla="val 126660"/>
            </a:avLst>
          </a:prstGeom>
          <a:solidFill>
            <a:srgbClr val="595959"/>
          </a:solidFill>
          <a:ln/>
        </p:spPr>
      </p:sp>
      <p:sp>
        <p:nvSpPr>
          <p:cNvPr id="17" name="Shape 13"/>
          <p:cNvSpPr/>
          <p:nvPr/>
        </p:nvSpPr>
        <p:spPr>
          <a:xfrm>
            <a:off x="5586174" y="5523488"/>
            <a:ext cx="15240" cy="386001"/>
          </a:xfrm>
          <a:prstGeom prst="roundRect">
            <a:avLst>
              <a:gd name="adj" fmla="val 126660"/>
            </a:avLst>
          </a:prstGeom>
          <a:solidFill>
            <a:srgbClr val="595959"/>
          </a:solidFill>
          <a:ln/>
        </p:spPr>
      </p:sp>
      <p:sp>
        <p:nvSpPr>
          <p:cNvPr id="18" name="Shape 14"/>
          <p:cNvSpPr/>
          <p:nvPr/>
        </p:nvSpPr>
        <p:spPr>
          <a:xfrm>
            <a:off x="5449133" y="5764709"/>
            <a:ext cx="289441" cy="289441"/>
          </a:xfrm>
          <a:prstGeom prst="roundRect">
            <a:avLst>
              <a:gd name="adj" fmla="val 6669"/>
            </a:avLst>
          </a:prstGeom>
          <a:solidFill>
            <a:srgbClr val="404040"/>
          </a:solidFill>
          <a:ln/>
        </p:spPr>
      </p:sp>
      <p:sp>
        <p:nvSpPr>
          <p:cNvPr id="19" name="Text 15"/>
          <p:cNvSpPr/>
          <p:nvPr/>
        </p:nvSpPr>
        <p:spPr>
          <a:xfrm>
            <a:off x="5497294" y="5788759"/>
            <a:ext cx="193000" cy="241221"/>
          </a:xfrm>
          <a:prstGeom prst="rect">
            <a:avLst/>
          </a:prstGeom>
          <a:noFill/>
          <a:ln/>
        </p:spPr>
        <p:txBody>
          <a:bodyPr wrap="none" lIns="0" tIns="0" rIns="0" bIns="0" rtlCol="0" anchor="t"/>
          <a:lstStyle/>
          <a:p>
            <a:pPr algn="ctr" indent="0" marL="0">
              <a:lnSpc>
                <a:spcPts val="1500"/>
              </a:lnSpc>
              <a:buNone/>
            </a:pPr>
            <a:r>
              <a:rPr lang="en-US" sz="1500" dirty="0">
                <a:solidFill>
                  <a:srgbClr val="E5E0DF"/>
                </a:solidFill>
                <a:latin typeface="Roboto Mono Medium" pitchFamily="34" charset="0"/>
                <a:ea typeface="Roboto Mono Medium" pitchFamily="34" charset="-122"/>
                <a:cs typeface="Roboto Mono Medium" pitchFamily="34" charset="-120"/>
              </a:rPr>
              <a:t>1</a:t>
            </a:r>
            <a:endParaRPr lang="en-US" sz="1500" dirty="0"/>
          </a:p>
        </p:txBody>
      </p:sp>
      <p:sp>
        <p:nvSpPr>
          <p:cNvPr id="20" name="Text 16"/>
          <p:cNvSpPr/>
          <p:nvPr/>
        </p:nvSpPr>
        <p:spPr>
          <a:xfrm>
            <a:off x="4725114" y="4704874"/>
            <a:ext cx="1737598" cy="200978"/>
          </a:xfrm>
          <a:prstGeom prst="rect">
            <a:avLst/>
          </a:prstGeom>
          <a:noFill/>
          <a:ln/>
        </p:spPr>
        <p:txBody>
          <a:bodyPr wrap="none" lIns="0" tIns="0" rIns="0" bIns="0" rtlCol="0" anchor="t"/>
          <a:lstStyle/>
          <a:p>
            <a:pPr algn="ctr" indent="0" marL="0">
              <a:lnSpc>
                <a:spcPts val="1550"/>
              </a:lnSpc>
              <a:buNone/>
            </a:pPr>
            <a:r>
              <a:rPr lang="en-US" sz="1250" dirty="0">
                <a:solidFill>
                  <a:srgbClr val="E5E0DF"/>
                </a:solidFill>
                <a:latin typeface="Roboto Mono Medium" pitchFamily="34" charset="0"/>
                <a:ea typeface="Roboto Mono Medium" pitchFamily="34" charset="-122"/>
                <a:cs typeface="Roboto Mono Medium" pitchFamily="34" charset="-120"/>
              </a:rPr>
              <a:t>Phase 1: Immediate</a:t>
            </a:r>
            <a:endParaRPr lang="en-US" sz="1250" dirty="0"/>
          </a:p>
        </p:txBody>
      </p:sp>
      <p:sp>
        <p:nvSpPr>
          <p:cNvPr id="21" name="Text 17"/>
          <p:cNvSpPr/>
          <p:nvPr/>
        </p:nvSpPr>
        <p:spPr>
          <a:xfrm>
            <a:off x="4081820" y="4983004"/>
            <a:ext cx="3024307" cy="411718"/>
          </a:xfrm>
          <a:prstGeom prst="rect">
            <a:avLst/>
          </a:prstGeom>
          <a:noFill/>
          <a:ln/>
        </p:spPr>
        <p:txBody>
          <a:bodyPr wrap="square" lIns="0" tIns="0" rIns="0" bIns="0" rtlCol="0" anchor="t"/>
          <a:lstStyle/>
          <a:p>
            <a:pPr algn="ctr" indent="0" marL="0">
              <a:lnSpc>
                <a:spcPts val="1600"/>
              </a:lnSpc>
              <a:buNone/>
            </a:pPr>
            <a:r>
              <a:rPr lang="en-US" sz="1000" dirty="0">
                <a:solidFill>
                  <a:srgbClr val="E5E0DF"/>
                </a:solidFill>
                <a:latin typeface="Roboto" pitchFamily="34" charset="0"/>
                <a:ea typeface="Roboto" pitchFamily="34" charset="-122"/>
                <a:cs typeface="Roboto" pitchFamily="34" charset="-120"/>
              </a:rPr>
              <a:t>Investigation and corrective action for data integrity. Emergency deployment to 105 critical locations.</a:t>
            </a:r>
            <a:endParaRPr lang="en-US" sz="1000" dirty="0"/>
          </a:p>
        </p:txBody>
      </p:sp>
      <p:sp>
        <p:nvSpPr>
          <p:cNvPr id="22" name="Shape 18"/>
          <p:cNvSpPr/>
          <p:nvPr/>
        </p:nvSpPr>
        <p:spPr>
          <a:xfrm>
            <a:off x="7307342" y="5909370"/>
            <a:ext cx="15240" cy="386001"/>
          </a:xfrm>
          <a:prstGeom prst="roundRect">
            <a:avLst>
              <a:gd name="adj" fmla="val 126660"/>
            </a:avLst>
          </a:prstGeom>
          <a:solidFill>
            <a:srgbClr val="595959"/>
          </a:solidFill>
          <a:ln/>
        </p:spPr>
      </p:sp>
      <p:sp>
        <p:nvSpPr>
          <p:cNvPr id="23" name="Shape 19"/>
          <p:cNvSpPr/>
          <p:nvPr/>
        </p:nvSpPr>
        <p:spPr>
          <a:xfrm>
            <a:off x="7170301" y="5764709"/>
            <a:ext cx="289441" cy="289441"/>
          </a:xfrm>
          <a:prstGeom prst="roundRect">
            <a:avLst>
              <a:gd name="adj" fmla="val 6669"/>
            </a:avLst>
          </a:prstGeom>
          <a:solidFill>
            <a:srgbClr val="404040"/>
          </a:solidFill>
          <a:ln/>
        </p:spPr>
      </p:sp>
      <p:sp>
        <p:nvSpPr>
          <p:cNvPr id="24" name="Text 20"/>
          <p:cNvSpPr/>
          <p:nvPr/>
        </p:nvSpPr>
        <p:spPr>
          <a:xfrm>
            <a:off x="7218462" y="5788759"/>
            <a:ext cx="193000" cy="241221"/>
          </a:xfrm>
          <a:prstGeom prst="rect">
            <a:avLst/>
          </a:prstGeom>
          <a:noFill/>
          <a:ln/>
        </p:spPr>
        <p:txBody>
          <a:bodyPr wrap="none" lIns="0" tIns="0" rIns="0" bIns="0" rtlCol="0" anchor="t"/>
          <a:lstStyle/>
          <a:p>
            <a:pPr algn="ctr" indent="0" marL="0">
              <a:lnSpc>
                <a:spcPts val="1500"/>
              </a:lnSpc>
              <a:buNone/>
            </a:pPr>
            <a:r>
              <a:rPr lang="en-US" sz="1500" dirty="0">
                <a:solidFill>
                  <a:srgbClr val="E5E0DF"/>
                </a:solidFill>
                <a:latin typeface="Roboto Mono Medium" pitchFamily="34" charset="0"/>
                <a:ea typeface="Roboto Mono Medium" pitchFamily="34" charset="-122"/>
                <a:cs typeface="Roboto Mono Medium" pitchFamily="34" charset="-120"/>
              </a:rPr>
              <a:t>2</a:t>
            </a:r>
            <a:endParaRPr lang="en-US" sz="1500" dirty="0"/>
          </a:p>
        </p:txBody>
      </p:sp>
      <p:sp>
        <p:nvSpPr>
          <p:cNvPr id="25" name="Text 21"/>
          <p:cNvSpPr/>
          <p:nvPr/>
        </p:nvSpPr>
        <p:spPr>
          <a:xfrm>
            <a:off x="6398062" y="6424136"/>
            <a:ext cx="1834039" cy="200978"/>
          </a:xfrm>
          <a:prstGeom prst="rect">
            <a:avLst/>
          </a:prstGeom>
          <a:noFill/>
          <a:ln/>
        </p:spPr>
        <p:txBody>
          <a:bodyPr wrap="none" lIns="0" tIns="0" rIns="0" bIns="0" rtlCol="0" anchor="t"/>
          <a:lstStyle/>
          <a:p>
            <a:pPr algn="ctr" indent="0" marL="0">
              <a:lnSpc>
                <a:spcPts val="1550"/>
              </a:lnSpc>
              <a:buNone/>
            </a:pPr>
            <a:r>
              <a:rPr lang="en-US" sz="1250" dirty="0">
                <a:solidFill>
                  <a:srgbClr val="E5E0DF"/>
                </a:solidFill>
                <a:latin typeface="Roboto Mono Medium" pitchFamily="34" charset="0"/>
                <a:ea typeface="Roboto Mono Medium" pitchFamily="34" charset="-122"/>
                <a:cs typeface="Roboto Mono Medium" pitchFamily="34" charset="-120"/>
              </a:rPr>
              <a:t>Phase 2: Short-term</a:t>
            </a:r>
            <a:endParaRPr lang="en-US" sz="1250" dirty="0"/>
          </a:p>
        </p:txBody>
      </p:sp>
      <p:sp>
        <p:nvSpPr>
          <p:cNvPr id="26" name="Text 22"/>
          <p:cNvSpPr/>
          <p:nvPr/>
        </p:nvSpPr>
        <p:spPr>
          <a:xfrm>
            <a:off x="5802987" y="6702266"/>
            <a:ext cx="3024307" cy="411718"/>
          </a:xfrm>
          <a:prstGeom prst="rect">
            <a:avLst/>
          </a:prstGeom>
          <a:noFill/>
          <a:ln/>
        </p:spPr>
        <p:txBody>
          <a:bodyPr wrap="square" lIns="0" tIns="0" rIns="0" bIns="0" rtlCol="0" anchor="t"/>
          <a:lstStyle/>
          <a:p>
            <a:pPr algn="ctr" indent="0" marL="0">
              <a:lnSpc>
                <a:spcPts val="1600"/>
              </a:lnSpc>
              <a:buNone/>
            </a:pPr>
            <a:r>
              <a:rPr lang="en-US" sz="1000" dirty="0">
                <a:solidFill>
                  <a:srgbClr val="E5E0DF"/>
                </a:solidFill>
                <a:latin typeface="Roboto" pitchFamily="34" charset="0"/>
                <a:ea typeface="Roboto" pitchFamily="34" charset="-122"/>
                <a:cs typeface="Roboto" pitchFamily="34" charset="-120"/>
              </a:rPr>
              <a:t>Shared tap expansion, broken tap repairs, and dual-surveyor quality control implementation.</a:t>
            </a:r>
            <a:endParaRPr lang="en-US" sz="1000" dirty="0"/>
          </a:p>
        </p:txBody>
      </p:sp>
      <p:sp>
        <p:nvSpPr>
          <p:cNvPr id="27" name="Shape 23"/>
          <p:cNvSpPr/>
          <p:nvPr/>
        </p:nvSpPr>
        <p:spPr>
          <a:xfrm>
            <a:off x="9028509" y="5523488"/>
            <a:ext cx="15240" cy="386001"/>
          </a:xfrm>
          <a:prstGeom prst="roundRect">
            <a:avLst>
              <a:gd name="adj" fmla="val 126660"/>
            </a:avLst>
          </a:prstGeom>
          <a:solidFill>
            <a:srgbClr val="595959"/>
          </a:solidFill>
          <a:ln/>
        </p:spPr>
      </p:sp>
      <p:sp>
        <p:nvSpPr>
          <p:cNvPr id="28" name="Shape 24"/>
          <p:cNvSpPr/>
          <p:nvPr/>
        </p:nvSpPr>
        <p:spPr>
          <a:xfrm>
            <a:off x="8891468" y="5764709"/>
            <a:ext cx="289441" cy="289441"/>
          </a:xfrm>
          <a:prstGeom prst="roundRect">
            <a:avLst>
              <a:gd name="adj" fmla="val 6669"/>
            </a:avLst>
          </a:prstGeom>
          <a:solidFill>
            <a:srgbClr val="404040"/>
          </a:solidFill>
          <a:ln/>
        </p:spPr>
      </p:sp>
      <p:sp>
        <p:nvSpPr>
          <p:cNvPr id="29" name="Text 25"/>
          <p:cNvSpPr/>
          <p:nvPr/>
        </p:nvSpPr>
        <p:spPr>
          <a:xfrm>
            <a:off x="8939629" y="5788759"/>
            <a:ext cx="193000" cy="241221"/>
          </a:xfrm>
          <a:prstGeom prst="rect">
            <a:avLst/>
          </a:prstGeom>
          <a:noFill/>
          <a:ln/>
        </p:spPr>
        <p:txBody>
          <a:bodyPr wrap="none" lIns="0" tIns="0" rIns="0" bIns="0" rtlCol="0" anchor="t"/>
          <a:lstStyle/>
          <a:p>
            <a:pPr algn="ctr" indent="0" marL="0">
              <a:lnSpc>
                <a:spcPts val="1500"/>
              </a:lnSpc>
              <a:buNone/>
            </a:pPr>
            <a:r>
              <a:rPr lang="en-US" sz="1500" dirty="0">
                <a:solidFill>
                  <a:srgbClr val="E5E0DF"/>
                </a:solidFill>
                <a:latin typeface="Roboto Mono Medium" pitchFamily="34" charset="0"/>
                <a:ea typeface="Roboto Mono Medium" pitchFamily="34" charset="-122"/>
                <a:cs typeface="Roboto Mono Medium" pitchFamily="34" charset="-120"/>
              </a:rPr>
              <a:t>3</a:t>
            </a:r>
            <a:endParaRPr lang="en-US" sz="1500" dirty="0"/>
          </a:p>
        </p:txBody>
      </p:sp>
      <p:sp>
        <p:nvSpPr>
          <p:cNvPr id="30" name="Text 26"/>
          <p:cNvSpPr/>
          <p:nvPr/>
        </p:nvSpPr>
        <p:spPr>
          <a:xfrm>
            <a:off x="8167449" y="4704874"/>
            <a:ext cx="1737598" cy="200978"/>
          </a:xfrm>
          <a:prstGeom prst="rect">
            <a:avLst/>
          </a:prstGeom>
          <a:noFill/>
          <a:ln/>
        </p:spPr>
        <p:txBody>
          <a:bodyPr wrap="none" lIns="0" tIns="0" rIns="0" bIns="0" rtlCol="0" anchor="t"/>
          <a:lstStyle/>
          <a:p>
            <a:pPr algn="ctr" indent="0" marL="0">
              <a:lnSpc>
                <a:spcPts val="1550"/>
              </a:lnSpc>
              <a:buNone/>
            </a:pPr>
            <a:r>
              <a:rPr lang="en-US" sz="1250" dirty="0">
                <a:solidFill>
                  <a:srgbClr val="E5E0DF"/>
                </a:solidFill>
                <a:latin typeface="Roboto Mono Medium" pitchFamily="34" charset="0"/>
                <a:ea typeface="Roboto Mono Medium" pitchFamily="34" charset="-122"/>
                <a:cs typeface="Roboto Mono Medium" pitchFamily="34" charset="-120"/>
              </a:rPr>
              <a:t>Phase 3: Long-term</a:t>
            </a:r>
            <a:endParaRPr lang="en-US" sz="1250" dirty="0"/>
          </a:p>
        </p:txBody>
      </p:sp>
      <p:sp>
        <p:nvSpPr>
          <p:cNvPr id="31" name="Text 27"/>
          <p:cNvSpPr/>
          <p:nvPr/>
        </p:nvSpPr>
        <p:spPr>
          <a:xfrm>
            <a:off x="7524155" y="4983004"/>
            <a:ext cx="3024307" cy="411718"/>
          </a:xfrm>
          <a:prstGeom prst="rect">
            <a:avLst/>
          </a:prstGeom>
          <a:noFill/>
          <a:ln/>
        </p:spPr>
        <p:txBody>
          <a:bodyPr wrap="square" lIns="0" tIns="0" rIns="0" bIns="0" rtlCol="0" anchor="t"/>
          <a:lstStyle/>
          <a:p>
            <a:pPr algn="ctr" indent="0" marL="0">
              <a:lnSpc>
                <a:spcPts val="1600"/>
              </a:lnSpc>
              <a:buNone/>
            </a:pPr>
            <a:r>
              <a:rPr lang="en-US" sz="1000" dirty="0">
                <a:solidFill>
                  <a:srgbClr val="E5E0DF"/>
                </a:solidFill>
                <a:latin typeface="Roboto" pitchFamily="34" charset="0"/>
                <a:ea typeface="Roboto" pitchFamily="34" charset="-122"/>
                <a:cs typeface="Roboto" pitchFamily="34" charset="-120"/>
              </a:rPr>
              <a:t>Rural infrastructure buildout, home tap conversion, river replacement, and digital monitoring rollout.</a:t>
            </a:r>
            <a:endParaRPr lang="en-US" sz="1000" dirty="0"/>
          </a:p>
        </p:txBody>
      </p:sp>
      <p:sp>
        <p:nvSpPr>
          <p:cNvPr id="32" name="Text 28"/>
          <p:cNvSpPr/>
          <p:nvPr/>
        </p:nvSpPr>
        <p:spPr>
          <a:xfrm>
            <a:off x="3953232" y="7258645"/>
            <a:ext cx="6723817" cy="617577"/>
          </a:xfrm>
          <a:prstGeom prst="rect">
            <a:avLst/>
          </a:prstGeom>
          <a:noFill/>
          <a:ln/>
        </p:spPr>
        <p:txBody>
          <a:bodyPr wrap="square" lIns="0" tIns="0" rIns="0" bIns="0" rtlCol="0" anchor="t"/>
          <a:lstStyle/>
          <a:p>
            <a:pPr algn="l" indent="0" marL="0">
              <a:lnSpc>
                <a:spcPts val="1600"/>
              </a:lnSpc>
              <a:buNone/>
            </a:pPr>
            <a:r>
              <a:rPr lang="en-US" sz="1000" b="1" dirty="0">
                <a:solidFill>
                  <a:srgbClr val="E5E0DF"/>
                </a:solidFill>
                <a:latin typeface="Roboto" pitchFamily="34" charset="0"/>
                <a:ea typeface="Roboto" pitchFamily="34" charset="-122"/>
                <a:cs typeface="Roboto" pitchFamily="34" charset="-120"/>
              </a:rPr>
              <a:t>Success requires parallel execution:</a:t>
            </a:r>
            <a:pPr algn="l" indent="0" marL="0">
              <a:lnSpc>
                <a:spcPts val="1600"/>
              </a:lnSpc>
              <a:buNone/>
            </a:pPr>
            <a:r>
              <a:rPr lang="en-US" sz="1000" dirty="0">
                <a:solidFill>
                  <a:srgbClr val="E5E0DF"/>
                </a:solidFill>
                <a:latin typeface="Roboto" pitchFamily="34" charset="0"/>
                <a:ea typeface="Roboto" pitchFamily="34" charset="-122"/>
                <a:cs typeface="Roboto" pitchFamily="34" charset="-120"/>
              </a:rPr>
              <a:t> Reliable data enables smart infrastructure investment, while visible improvements build public trust in reformed governance systems. This integrated approach will ensure both accurate decision-making and tangible improvements in water access for Maji Ndogo's population.</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614851" y="495538"/>
            <a:ext cx="9400699" cy="1124426"/>
          </a:xfrm>
          <a:prstGeom prst="rect">
            <a:avLst/>
          </a:prstGeom>
          <a:noFill/>
          <a:ln/>
        </p:spPr>
        <p:txBody>
          <a:bodyPr wrap="square" lIns="0" tIns="0" rIns="0" bIns="0" rtlCol="0" anchor="t"/>
          <a:lstStyle/>
          <a:p>
            <a:pPr algn="l" indent="0" marL="0">
              <a:lnSpc>
                <a:spcPts val="4400"/>
              </a:lnSpc>
              <a:buNone/>
            </a:pPr>
            <a:r>
              <a:rPr lang="en-US" sz="3500" dirty="0">
                <a:solidFill>
                  <a:srgbClr val="FFFFFF"/>
                </a:solidFill>
                <a:latin typeface="Roboto Mono Medium" pitchFamily="34" charset="0"/>
                <a:ea typeface="Roboto Mono Medium" pitchFamily="34" charset="-122"/>
                <a:cs typeface="Roboto Mono Medium" pitchFamily="34" charset="-120"/>
              </a:rPr>
              <a:t>Investigation Objectives &amp; Methodology</a:t>
            </a:r>
            <a:endParaRPr lang="en-US" sz="3500" dirty="0"/>
          </a:p>
        </p:txBody>
      </p:sp>
      <p:sp>
        <p:nvSpPr>
          <p:cNvPr id="3" name="Shape 1"/>
          <p:cNvSpPr/>
          <p:nvPr/>
        </p:nvSpPr>
        <p:spPr>
          <a:xfrm>
            <a:off x="2614851" y="1979771"/>
            <a:ext cx="4610338" cy="1612106"/>
          </a:xfrm>
          <a:prstGeom prst="roundRect">
            <a:avLst>
              <a:gd name="adj" fmla="val 1674"/>
            </a:avLst>
          </a:prstGeom>
          <a:solidFill>
            <a:srgbClr val="404040"/>
          </a:solidFill>
          <a:ln/>
        </p:spPr>
      </p:sp>
      <p:sp>
        <p:nvSpPr>
          <p:cNvPr id="4" name="Text 2"/>
          <p:cNvSpPr/>
          <p:nvPr/>
        </p:nvSpPr>
        <p:spPr>
          <a:xfrm>
            <a:off x="2794754" y="2159675"/>
            <a:ext cx="3372445" cy="281107"/>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Roboto Mono Medium" pitchFamily="34" charset="0"/>
                <a:ea typeface="Roboto Mono Medium" pitchFamily="34" charset="-122"/>
                <a:cs typeface="Roboto Mono Medium" pitchFamily="34" charset="-120"/>
              </a:rPr>
              <a:t>Data Integrity Assessment</a:t>
            </a:r>
            <a:endParaRPr lang="en-US" sz="1750" dirty="0"/>
          </a:p>
        </p:txBody>
      </p:sp>
      <p:sp>
        <p:nvSpPr>
          <p:cNvPr id="5" name="Text 3"/>
          <p:cNvSpPr/>
          <p:nvPr/>
        </p:nvSpPr>
        <p:spPr>
          <a:xfrm>
            <a:off x="2794754" y="2548652"/>
            <a:ext cx="4250531" cy="863322"/>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pitchFamily="34" charset="0"/>
                <a:ea typeface="Roboto" pitchFamily="34" charset="-122"/>
                <a:cs typeface="Roboto" pitchFamily="34" charset="-120"/>
              </a:rPr>
              <a:t>Evaluate accuracy and reliability of water source survey data across all provinces and identify potential manipulation patterns.</a:t>
            </a:r>
            <a:endParaRPr lang="en-US" sz="1400" dirty="0"/>
          </a:p>
        </p:txBody>
      </p:sp>
      <p:sp>
        <p:nvSpPr>
          <p:cNvPr id="6" name="Shape 4"/>
          <p:cNvSpPr/>
          <p:nvPr/>
        </p:nvSpPr>
        <p:spPr>
          <a:xfrm>
            <a:off x="7405092" y="1979771"/>
            <a:ext cx="4610457" cy="1612106"/>
          </a:xfrm>
          <a:prstGeom prst="roundRect">
            <a:avLst>
              <a:gd name="adj" fmla="val 1674"/>
            </a:avLst>
          </a:prstGeom>
          <a:solidFill>
            <a:srgbClr val="404040"/>
          </a:solidFill>
          <a:ln/>
        </p:spPr>
      </p:sp>
      <p:sp>
        <p:nvSpPr>
          <p:cNvPr id="7" name="Text 5"/>
          <p:cNvSpPr/>
          <p:nvPr/>
        </p:nvSpPr>
        <p:spPr>
          <a:xfrm>
            <a:off x="7584996" y="2159675"/>
            <a:ext cx="3102650" cy="281107"/>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Roboto Mono Medium" pitchFamily="34" charset="0"/>
                <a:ea typeface="Roboto Mono Medium" pitchFamily="34" charset="-122"/>
                <a:cs typeface="Roboto Mono Medium" pitchFamily="34" charset="-120"/>
              </a:rPr>
              <a:t>Infrastructure Analysis</a:t>
            </a:r>
            <a:endParaRPr lang="en-US" sz="1750" dirty="0"/>
          </a:p>
        </p:txBody>
      </p:sp>
      <p:sp>
        <p:nvSpPr>
          <p:cNvPr id="8" name="Text 6"/>
          <p:cNvSpPr/>
          <p:nvPr/>
        </p:nvSpPr>
        <p:spPr>
          <a:xfrm>
            <a:off x="7584996" y="2548652"/>
            <a:ext cx="4250650" cy="863322"/>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pitchFamily="34" charset="0"/>
                <a:ea typeface="Roboto" pitchFamily="34" charset="-122"/>
                <a:cs typeface="Roboto" pitchFamily="34" charset="-120"/>
              </a:rPr>
              <a:t>Identify water access patterns, infrastructure gaps, and critical service deficiencies affecting millions of residents.</a:t>
            </a:r>
            <a:endParaRPr lang="en-US" sz="1400" dirty="0"/>
          </a:p>
        </p:txBody>
      </p:sp>
      <p:sp>
        <p:nvSpPr>
          <p:cNvPr id="9" name="Shape 7"/>
          <p:cNvSpPr/>
          <p:nvPr/>
        </p:nvSpPr>
        <p:spPr>
          <a:xfrm>
            <a:off x="2614851" y="3771781"/>
            <a:ext cx="4610338" cy="1612106"/>
          </a:xfrm>
          <a:prstGeom prst="roundRect">
            <a:avLst>
              <a:gd name="adj" fmla="val 1674"/>
            </a:avLst>
          </a:prstGeom>
          <a:solidFill>
            <a:srgbClr val="404040"/>
          </a:solidFill>
          <a:ln/>
        </p:spPr>
      </p:sp>
      <p:sp>
        <p:nvSpPr>
          <p:cNvPr id="10" name="Text 8"/>
          <p:cNvSpPr/>
          <p:nvPr/>
        </p:nvSpPr>
        <p:spPr>
          <a:xfrm>
            <a:off x="2794754" y="3951684"/>
            <a:ext cx="2293263" cy="281107"/>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Roboto Mono Medium" pitchFamily="34" charset="0"/>
                <a:ea typeface="Roboto Mono Medium" pitchFamily="34" charset="-122"/>
                <a:cs typeface="Roboto Mono Medium" pitchFamily="34" charset="-120"/>
              </a:rPr>
              <a:t>Quality Assurance</a:t>
            </a:r>
            <a:endParaRPr lang="en-US" sz="1750" dirty="0"/>
          </a:p>
        </p:txBody>
      </p:sp>
      <p:sp>
        <p:nvSpPr>
          <p:cNvPr id="11" name="Text 9"/>
          <p:cNvSpPr/>
          <p:nvPr/>
        </p:nvSpPr>
        <p:spPr>
          <a:xfrm>
            <a:off x="2794754" y="4340662"/>
            <a:ext cx="4250531" cy="863322"/>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pitchFamily="34" charset="0"/>
                <a:ea typeface="Roboto" pitchFamily="34" charset="-122"/>
                <a:cs typeface="Roboto" pitchFamily="34" charset="-120"/>
              </a:rPr>
              <a:t>Cross-validate field surveyor data against independent auditor reports to ensure accuracy and accountability.</a:t>
            </a:r>
            <a:endParaRPr lang="en-US" sz="1400" dirty="0"/>
          </a:p>
        </p:txBody>
      </p:sp>
      <p:sp>
        <p:nvSpPr>
          <p:cNvPr id="12" name="Shape 10"/>
          <p:cNvSpPr/>
          <p:nvPr/>
        </p:nvSpPr>
        <p:spPr>
          <a:xfrm>
            <a:off x="7405092" y="3771781"/>
            <a:ext cx="4610457" cy="1612106"/>
          </a:xfrm>
          <a:prstGeom prst="roundRect">
            <a:avLst>
              <a:gd name="adj" fmla="val 1674"/>
            </a:avLst>
          </a:prstGeom>
          <a:solidFill>
            <a:srgbClr val="404040"/>
          </a:solidFill>
          <a:ln/>
        </p:spPr>
      </p:sp>
      <p:sp>
        <p:nvSpPr>
          <p:cNvPr id="13" name="Text 11"/>
          <p:cNvSpPr/>
          <p:nvPr/>
        </p:nvSpPr>
        <p:spPr>
          <a:xfrm>
            <a:off x="7584996" y="3951684"/>
            <a:ext cx="3237548" cy="281107"/>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Roboto Mono Medium" pitchFamily="34" charset="0"/>
                <a:ea typeface="Roboto Mono Medium" pitchFamily="34" charset="-122"/>
                <a:cs typeface="Roboto Mono Medium" pitchFamily="34" charset="-120"/>
              </a:rPr>
              <a:t>Corruption Investigation</a:t>
            </a:r>
            <a:endParaRPr lang="en-US" sz="1750" dirty="0"/>
          </a:p>
        </p:txBody>
      </p:sp>
      <p:sp>
        <p:nvSpPr>
          <p:cNvPr id="14" name="Text 12"/>
          <p:cNvSpPr/>
          <p:nvPr/>
        </p:nvSpPr>
        <p:spPr>
          <a:xfrm>
            <a:off x="7584996" y="4340662"/>
            <a:ext cx="4250650" cy="863322"/>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pitchFamily="34" charset="0"/>
                <a:ea typeface="Roboto" pitchFamily="34" charset="-122"/>
                <a:cs typeface="Roboto" pitchFamily="34" charset="-120"/>
              </a:rPr>
              <a:t>Identify potential data manipulation by field employees through statistical analysis and pattern recognition.</a:t>
            </a:r>
            <a:endParaRPr lang="en-US" sz="1400" dirty="0"/>
          </a:p>
        </p:txBody>
      </p:sp>
      <p:sp>
        <p:nvSpPr>
          <p:cNvPr id="15" name="Shape 13"/>
          <p:cNvSpPr/>
          <p:nvPr/>
        </p:nvSpPr>
        <p:spPr>
          <a:xfrm>
            <a:off x="2614851" y="5676160"/>
            <a:ext cx="9400699" cy="30004"/>
          </a:xfrm>
          <a:prstGeom prst="rect">
            <a:avLst/>
          </a:prstGeom>
          <a:solidFill>
            <a:srgbClr val="E5E0DF">
              <a:alpha val="50000"/>
            </a:srgbClr>
          </a:solidFill>
          <a:ln/>
        </p:spPr>
      </p:sp>
      <p:sp>
        <p:nvSpPr>
          <p:cNvPr id="16" name="Text 14"/>
          <p:cNvSpPr/>
          <p:nvPr/>
        </p:nvSpPr>
        <p:spPr>
          <a:xfrm>
            <a:off x="2614851" y="5975866"/>
            <a:ext cx="2914293" cy="337304"/>
          </a:xfrm>
          <a:prstGeom prst="rect">
            <a:avLst/>
          </a:prstGeom>
          <a:noFill/>
          <a:ln/>
        </p:spPr>
        <p:txBody>
          <a:bodyPr wrap="none" lIns="0" tIns="0" rIns="0" bIns="0" rtlCol="0" anchor="t"/>
          <a:lstStyle/>
          <a:p>
            <a:pPr algn="l" indent="0" marL="0">
              <a:lnSpc>
                <a:spcPts val="2650"/>
              </a:lnSpc>
              <a:buNone/>
            </a:pPr>
            <a:r>
              <a:rPr lang="en-US" sz="2100" dirty="0">
                <a:solidFill>
                  <a:srgbClr val="FFFFFF"/>
                </a:solidFill>
                <a:latin typeface="Roboto Mono Medium" pitchFamily="34" charset="0"/>
                <a:ea typeface="Roboto Mono Medium" pitchFamily="34" charset="-122"/>
                <a:cs typeface="Roboto Mono Medium" pitchFamily="34" charset="-120"/>
              </a:rPr>
              <a:t>Database Structure</a:t>
            </a:r>
            <a:endParaRPr lang="en-US" sz="2100" dirty="0"/>
          </a:p>
        </p:txBody>
      </p:sp>
      <p:sp>
        <p:nvSpPr>
          <p:cNvPr id="17" name="Text 15"/>
          <p:cNvSpPr/>
          <p:nvPr/>
        </p:nvSpPr>
        <p:spPr>
          <a:xfrm>
            <a:off x="2614851" y="6582966"/>
            <a:ext cx="9400699" cy="1151096"/>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pitchFamily="34" charset="0"/>
                <a:ea typeface="Roboto" pitchFamily="34" charset="-122"/>
                <a:cs typeface="Roboto" pitchFamily="34" charset="-120"/>
              </a:rPr>
              <a:t>The md_water_services database comprises seven core tables tracking 56 employees, 39,650 locations across 25 towns, 60,097 survey visits, and 1,620 independent auditor reports. Data cleaning addressed email generation, phone number formatting, well pollution descriptions, and biological contamination classifications to ensure analytical accuracy.</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090273" y="339447"/>
            <a:ext cx="6449854" cy="771525"/>
          </a:xfrm>
          <a:prstGeom prst="rect">
            <a:avLst/>
          </a:prstGeom>
          <a:noFill/>
          <a:ln/>
        </p:spPr>
        <p:txBody>
          <a:bodyPr wrap="square" lIns="0" tIns="0" rIns="0" bIns="0" rtlCol="0" anchor="t"/>
          <a:lstStyle/>
          <a:p>
            <a:pPr algn="l" indent="0" marL="0">
              <a:lnSpc>
                <a:spcPts val="3000"/>
              </a:lnSpc>
              <a:buNone/>
            </a:pPr>
            <a:r>
              <a:rPr lang="en-US" sz="2400" dirty="0">
                <a:solidFill>
                  <a:srgbClr val="FFFFFF"/>
                </a:solidFill>
                <a:latin typeface="Roboto Mono Medium" pitchFamily="34" charset="0"/>
                <a:ea typeface="Roboto Mono Medium" pitchFamily="34" charset="-122"/>
                <a:cs typeface="Roboto Mono Medium" pitchFamily="34" charset="-120"/>
              </a:rPr>
              <a:t>Geographic Distribution of Water Sources</a:t>
            </a:r>
            <a:endParaRPr lang="en-US" sz="2400" dirty="0"/>
          </a:p>
        </p:txBody>
      </p:sp>
      <p:pic>
        <p:nvPicPr>
          <p:cNvPr id="3" name="Image 0" descr="preencoded.png">    </p:cNvPr>
          <p:cNvPicPr>
            <a:picLocks noChangeAspect="1"/>
          </p:cNvPicPr>
          <p:nvPr/>
        </p:nvPicPr>
        <p:blipFill>
          <a:blip r:embed="rId1"/>
          <a:stretch>
            <a:fillRect/>
          </a:stretch>
        </p:blipFill>
        <p:spPr>
          <a:xfrm>
            <a:off x="4090273" y="1434941"/>
            <a:ext cx="3749516" cy="2099667"/>
          </a:xfrm>
          <a:prstGeom prst="rect">
            <a:avLst/>
          </a:prstGeom>
        </p:spPr>
      </p:pic>
      <p:sp>
        <p:nvSpPr>
          <p:cNvPr id="4" name="Text 1"/>
          <p:cNvSpPr/>
          <p:nvPr/>
        </p:nvSpPr>
        <p:spPr>
          <a:xfrm>
            <a:off x="8588812" y="2237303"/>
            <a:ext cx="1518285" cy="308610"/>
          </a:xfrm>
          <a:prstGeom prst="rect">
            <a:avLst/>
          </a:prstGeom>
          <a:noFill/>
          <a:ln/>
        </p:spPr>
        <p:txBody>
          <a:bodyPr wrap="none" lIns="0" tIns="0" rIns="0" bIns="0" rtlCol="0" anchor="t"/>
          <a:lstStyle/>
          <a:p>
            <a:pPr algn="ctr" indent="0" marL="0">
              <a:lnSpc>
                <a:spcPts val="2400"/>
              </a:lnSpc>
              <a:buNone/>
            </a:pPr>
            <a:r>
              <a:rPr lang="en-US" sz="2400" dirty="0">
                <a:solidFill>
                  <a:srgbClr val="E5E0DF"/>
                </a:solidFill>
                <a:latin typeface="Roboto Mono Medium" pitchFamily="34" charset="0"/>
                <a:ea typeface="Roboto Mono Medium" pitchFamily="34" charset="-122"/>
                <a:cs typeface="Roboto Mono Medium" pitchFamily="34" charset="-120"/>
              </a:rPr>
              <a:t>60%</a:t>
            </a:r>
            <a:endParaRPr lang="en-US" sz="2400" dirty="0"/>
          </a:p>
        </p:txBody>
      </p:sp>
      <p:pic>
        <p:nvPicPr>
          <p:cNvPr id="5" name="Image 1" descr="preencoded.png">    </p:cNvPr>
          <p:cNvPicPr>
            <a:picLocks noChangeAspect="1"/>
          </p:cNvPicPr>
          <p:nvPr/>
        </p:nvPicPr>
        <p:blipFill>
          <a:blip r:embed="rId2"/>
          <a:stretch>
            <a:fillRect/>
          </a:stretch>
        </p:blipFill>
        <p:spPr>
          <a:xfrm>
            <a:off x="8422243" y="1465778"/>
            <a:ext cx="1851660" cy="1851660"/>
          </a:xfrm>
          <a:prstGeom prst="rect">
            <a:avLst/>
          </a:prstGeom>
        </p:spPr>
      </p:pic>
      <p:sp>
        <p:nvSpPr>
          <p:cNvPr id="6" name="Text 2"/>
          <p:cNvSpPr/>
          <p:nvPr/>
        </p:nvSpPr>
        <p:spPr>
          <a:xfrm>
            <a:off x="8576548" y="3471624"/>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E5E0DF"/>
                </a:solidFill>
                <a:latin typeface="Roboto Mono Medium" pitchFamily="34" charset="0"/>
                <a:ea typeface="Roboto Mono Medium" pitchFamily="34" charset="-122"/>
                <a:cs typeface="Roboto Mono Medium" pitchFamily="34" charset="-120"/>
              </a:rPr>
              <a:t>Rural Sources</a:t>
            </a:r>
            <a:endParaRPr lang="en-US" sz="1200" dirty="0"/>
          </a:p>
        </p:txBody>
      </p:sp>
      <p:sp>
        <p:nvSpPr>
          <p:cNvPr id="7" name="Text 3"/>
          <p:cNvSpPr/>
          <p:nvPr/>
        </p:nvSpPr>
        <p:spPr>
          <a:xfrm>
            <a:off x="8148399" y="3787854"/>
            <a:ext cx="2399347" cy="395049"/>
          </a:xfrm>
          <a:prstGeom prst="rect">
            <a:avLst/>
          </a:prstGeom>
          <a:noFill/>
          <a:ln/>
        </p:spPr>
        <p:txBody>
          <a:bodyPr wrap="square" lIns="0" tIns="0" rIns="0" bIns="0" rtlCol="0" anchor="t"/>
          <a:lstStyle/>
          <a:p>
            <a:pPr algn="ctr" indent="0" marL="0">
              <a:lnSpc>
                <a:spcPts val="1550"/>
              </a:lnSpc>
              <a:buNone/>
            </a:pPr>
            <a:r>
              <a:rPr lang="en-US" sz="950" dirty="0">
                <a:solidFill>
                  <a:srgbClr val="E5E0DF"/>
                </a:solidFill>
                <a:latin typeface="Roboto" pitchFamily="34" charset="0"/>
                <a:ea typeface="Roboto" pitchFamily="34" charset="-122"/>
                <a:cs typeface="Roboto" pitchFamily="34" charset="-120"/>
              </a:rPr>
              <a:t>23,740 water sources serve rural populations</a:t>
            </a:r>
            <a:endParaRPr lang="en-US" sz="950" dirty="0"/>
          </a:p>
        </p:txBody>
      </p:sp>
      <p:sp>
        <p:nvSpPr>
          <p:cNvPr id="8" name="Text 4"/>
          <p:cNvSpPr/>
          <p:nvPr/>
        </p:nvSpPr>
        <p:spPr>
          <a:xfrm>
            <a:off x="8588812" y="5232083"/>
            <a:ext cx="1518285" cy="308610"/>
          </a:xfrm>
          <a:prstGeom prst="rect">
            <a:avLst/>
          </a:prstGeom>
          <a:noFill/>
          <a:ln/>
        </p:spPr>
        <p:txBody>
          <a:bodyPr wrap="none" lIns="0" tIns="0" rIns="0" bIns="0" rtlCol="0" anchor="t"/>
          <a:lstStyle/>
          <a:p>
            <a:pPr algn="ctr" indent="0" marL="0">
              <a:lnSpc>
                <a:spcPts val="2400"/>
              </a:lnSpc>
              <a:buNone/>
            </a:pPr>
            <a:r>
              <a:rPr lang="en-US" sz="2400" dirty="0">
                <a:solidFill>
                  <a:srgbClr val="E5E0DF"/>
                </a:solidFill>
                <a:latin typeface="Roboto Mono Medium" pitchFamily="34" charset="0"/>
                <a:ea typeface="Roboto Mono Medium" pitchFamily="34" charset="-122"/>
                <a:cs typeface="Roboto Mono Medium" pitchFamily="34" charset="-120"/>
              </a:rPr>
              <a:t>40%</a:t>
            </a:r>
            <a:endParaRPr lang="en-US" sz="2400" dirty="0"/>
          </a:p>
        </p:txBody>
      </p:sp>
      <p:pic>
        <p:nvPicPr>
          <p:cNvPr id="9" name="Image 2" descr="preencoded.png">    </p:cNvPr>
          <p:cNvPicPr>
            <a:picLocks noChangeAspect="1"/>
          </p:cNvPicPr>
          <p:nvPr/>
        </p:nvPicPr>
        <p:blipFill>
          <a:blip r:embed="rId3"/>
          <a:stretch>
            <a:fillRect/>
          </a:stretch>
        </p:blipFill>
        <p:spPr>
          <a:xfrm>
            <a:off x="8422243" y="4460558"/>
            <a:ext cx="1851660" cy="1851660"/>
          </a:xfrm>
          <a:prstGeom prst="rect">
            <a:avLst/>
          </a:prstGeom>
        </p:spPr>
      </p:pic>
      <p:sp>
        <p:nvSpPr>
          <p:cNvPr id="10" name="Text 5"/>
          <p:cNvSpPr/>
          <p:nvPr/>
        </p:nvSpPr>
        <p:spPr>
          <a:xfrm>
            <a:off x="8576548" y="6466403"/>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E5E0DF"/>
                </a:solidFill>
                <a:latin typeface="Roboto Mono Medium" pitchFamily="34" charset="0"/>
                <a:ea typeface="Roboto Mono Medium" pitchFamily="34" charset="-122"/>
                <a:cs typeface="Roboto Mono Medium" pitchFamily="34" charset="-120"/>
              </a:rPr>
              <a:t>Urban Sources</a:t>
            </a:r>
            <a:endParaRPr lang="en-US" sz="1200" dirty="0"/>
          </a:p>
        </p:txBody>
      </p:sp>
      <p:sp>
        <p:nvSpPr>
          <p:cNvPr id="11" name="Text 6"/>
          <p:cNvSpPr/>
          <p:nvPr/>
        </p:nvSpPr>
        <p:spPr>
          <a:xfrm>
            <a:off x="8148399" y="6782633"/>
            <a:ext cx="2399347" cy="197525"/>
          </a:xfrm>
          <a:prstGeom prst="rect">
            <a:avLst/>
          </a:prstGeom>
          <a:noFill/>
          <a:ln/>
        </p:spPr>
        <p:txBody>
          <a:bodyPr wrap="none" lIns="0" tIns="0" rIns="0" bIns="0" rtlCol="0" anchor="t"/>
          <a:lstStyle/>
          <a:p>
            <a:pPr algn="ctr" indent="0" marL="0">
              <a:lnSpc>
                <a:spcPts val="1550"/>
              </a:lnSpc>
              <a:buNone/>
            </a:pPr>
            <a:r>
              <a:rPr lang="en-US" sz="950" dirty="0">
                <a:solidFill>
                  <a:srgbClr val="E5E0DF"/>
                </a:solidFill>
                <a:latin typeface="Roboto" pitchFamily="34" charset="0"/>
                <a:ea typeface="Roboto" pitchFamily="34" charset="-122"/>
                <a:cs typeface="Roboto" pitchFamily="34" charset="-120"/>
              </a:rPr>
              <a:t>15,910 water sources in urban areas</a:t>
            </a:r>
            <a:endParaRPr lang="en-US" sz="950" dirty="0"/>
          </a:p>
        </p:txBody>
      </p:sp>
      <p:sp>
        <p:nvSpPr>
          <p:cNvPr id="12" name="Text 7"/>
          <p:cNvSpPr/>
          <p:nvPr/>
        </p:nvSpPr>
        <p:spPr>
          <a:xfrm>
            <a:off x="4090273" y="7257812"/>
            <a:ext cx="6449854" cy="790099"/>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Roboto" pitchFamily="34" charset="0"/>
                <a:ea typeface="Roboto" pitchFamily="34" charset="-122"/>
                <a:cs typeface="Roboto" pitchFamily="34" charset="-120"/>
              </a:rPr>
              <a:t>The geographic analysis reveals significant infrastructure challenges, with nearly 60% of water sources located in rural areas across five provinces. Kilimani leads with 9,510 sources (24%), while provincial distribution remains relatively balanced. This rural concentration indicates substantial access disparities and the need for targeted infrastructure investment in non-urban communities.</a:t>
            </a:r>
            <a:endParaRPr lang="en-US" sz="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102048" y="548640"/>
            <a:ext cx="10426184" cy="1247061"/>
          </a:xfrm>
          <a:prstGeom prst="rect">
            <a:avLst/>
          </a:prstGeom>
          <a:noFill/>
          <a:ln/>
        </p:spPr>
        <p:txBody>
          <a:bodyPr wrap="square" lIns="0" tIns="0" rIns="0" bIns="0" rtlCol="0" anchor="t"/>
          <a:lstStyle/>
          <a:p>
            <a:pPr algn="l" indent="0" marL="0">
              <a:lnSpc>
                <a:spcPts val="4900"/>
              </a:lnSpc>
              <a:buNone/>
            </a:pPr>
            <a:r>
              <a:rPr lang="en-US" sz="3900" dirty="0">
                <a:solidFill>
                  <a:srgbClr val="FFFFFF"/>
                </a:solidFill>
                <a:latin typeface="Roboto Mono Medium" pitchFamily="34" charset="0"/>
                <a:ea typeface="Roboto Mono Medium" pitchFamily="34" charset="-122"/>
                <a:cs typeface="Roboto Mono Medium" pitchFamily="34" charset="-120"/>
              </a:rPr>
              <a:t>Water Source Types &amp; Population Impact</a:t>
            </a:r>
            <a:endParaRPr lang="en-US" sz="3900" dirty="0"/>
          </a:p>
        </p:txBody>
      </p:sp>
      <p:sp>
        <p:nvSpPr>
          <p:cNvPr id="3" name="Shape 1"/>
          <p:cNvSpPr/>
          <p:nvPr/>
        </p:nvSpPr>
        <p:spPr>
          <a:xfrm>
            <a:off x="2102048" y="2194679"/>
            <a:ext cx="10426184" cy="3457813"/>
          </a:xfrm>
          <a:prstGeom prst="roundRect">
            <a:avLst>
              <a:gd name="adj" fmla="val 866"/>
            </a:avLst>
          </a:prstGeom>
          <a:noFill/>
          <a:ln w="7620">
            <a:solidFill>
              <a:srgbClr val="FFFFFF">
                <a:alpha val="24000"/>
              </a:srgbClr>
            </a:solidFill>
            <a:prstDash val="solid"/>
          </a:ln>
        </p:spPr>
      </p:sp>
      <p:sp>
        <p:nvSpPr>
          <p:cNvPr id="4" name="Shape 2"/>
          <p:cNvSpPr/>
          <p:nvPr/>
        </p:nvSpPr>
        <p:spPr>
          <a:xfrm>
            <a:off x="2109668" y="2202299"/>
            <a:ext cx="10410944" cy="573762"/>
          </a:xfrm>
          <a:prstGeom prst="rect">
            <a:avLst/>
          </a:prstGeom>
          <a:solidFill>
            <a:srgbClr val="FFFFFF">
              <a:alpha val="4000"/>
            </a:srgbClr>
          </a:solidFill>
          <a:ln/>
        </p:spPr>
      </p:sp>
      <p:sp>
        <p:nvSpPr>
          <p:cNvPr id="5" name="Text 3"/>
          <p:cNvSpPr/>
          <p:nvPr/>
        </p:nvSpPr>
        <p:spPr>
          <a:xfrm>
            <a:off x="2309217" y="2329577"/>
            <a:ext cx="2720578" cy="319207"/>
          </a:xfrm>
          <a:prstGeom prst="rect">
            <a:avLst/>
          </a:prstGeom>
          <a:noFill/>
          <a:ln/>
        </p:spPr>
        <p:txBody>
          <a:bodyPr wrap="none" lIns="0" tIns="0" rIns="0" bIns="0" rtlCol="0" anchor="t"/>
          <a:lstStyle/>
          <a:p>
            <a:pPr algn="l" indent="0" marL="0">
              <a:lnSpc>
                <a:spcPts val="2500"/>
              </a:lnSpc>
              <a:buNone/>
            </a:pPr>
            <a:r>
              <a:rPr lang="en-US" sz="1550" b="1" dirty="0">
                <a:solidFill>
                  <a:srgbClr val="E5E0DF"/>
                </a:solidFill>
                <a:latin typeface="Roboto" pitchFamily="34" charset="0"/>
                <a:ea typeface="Roboto" pitchFamily="34" charset="-122"/>
                <a:cs typeface="Roboto" pitchFamily="34" charset="-120"/>
              </a:rPr>
              <a:t>Source Type</a:t>
            </a:r>
            <a:endParaRPr lang="en-US" sz="1550" dirty="0"/>
          </a:p>
        </p:txBody>
      </p:sp>
      <p:sp>
        <p:nvSpPr>
          <p:cNvPr id="6" name="Text 4"/>
          <p:cNvSpPr/>
          <p:nvPr/>
        </p:nvSpPr>
        <p:spPr>
          <a:xfrm>
            <a:off x="5436275" y="2329577"/>
            <a:ext cx="1675686" cy="319207"/>
          </a:xfrm>
          <a:prstGeom prst="rect">
            <a:avLst/>
          </a:prstGeom>
          <a:noFill/>
          <a:ln/>
        </p:spPr>
        <p:txBody>
          <a:bodyPr wrap="none" lIns="0" tIns="0" rIns="0" bIns="0" rtlCol="0" anchor="t"/>
          <a:lstStyle/>
          <a:p>
            <a:pPr algn="l" indent="0" marL="0">
              <a:lnSpc>
                <a:spcPts val="2500"/>
              </a:lnSpc>
              <a:buNone/>
            </a:pPr>
            <a:r>
              <a:rPr lang="en-US" sz="1550" b="1" dirty="0">
                <a:solidFill>
                  <a:srgbClr val="E5E0DF"/>
                </a:solidFill>
                <a:latin typeface="Roboto" pitchFamily="34" charset="0"/>
                <a:ea typeface="Roboto" pitchFamily="34" charset="-122"/>
                <a:cs typeface="Roboto" pitchFamily="34" charset="-120"/>
              </a:rPr>
              <a:t>Count</a:t>
            </a:r>
            <a:endParaRPr lang="en-US" sz="1550" dirty="0"/>
          </a:p>
        </p:txBody>
      </p:sp>
      <p:sp>
        <p:nvSpPr>
          <p:cNvPr id="7" name="Text 5"/>
          <p:cNvSpPr/>
          <p:nvPr/>
        </p:nvSpPr>
        <p:spPr>
          <a:xfrm>
            <a:off x="7518440" y="2329577"/>
            <a:ext cx="2716768" cy="319207"/>
          </a:xfrm>
          <a:prstGeom prst="rect">
            <a:avLst/>
          </a:prstGeom>
          <a:noFill/>
          <a:ln/>
        </p:spPr>
        <p:txBody>
          <a:bodyPr wrap="none" lIns="0" tIns="0" rIns="0" bIns="0" rtlCol="0" anchor="t"/>
          <a:lstStyle/>
          <a:p>
            <a:pPr algn="l" indent="0" marL="0">
              <a:lnSpc>
                <a:spcPts val="2500"/>
              </a:lnSpc>
              <a:buNone/>
            </a:pPr>
            <a:r>
              <a:rPr lang="en-US" sz="1550" b="1" dirty="0">
                <a:solidFill>
                  <a:srgbClr val="E5E0DF"/>
                </a:solidFill>
                <a:latin typeface="Roboto" pitchFamily="34" charset="0"/>
                <a:ea typeface="Roboto" pitchFamily="34" charset="-122"/>
                <a:cs typeface="Roboto" pitchFamily="34" charset="-120"/>
              </a:rPr>
              <a:t>People Served</a:t>
            </a:r>
            <a:endParaRPr lang="en-US" sz="1550" dirty="0"/>
          </a:p>
        </p:txBody>
      </p:sp>
      <p:sp>
        <p:nvSpPr>
          <p:cNvPr id="8" name="Text 6"/>
          <p:cNvSpPr/>
          <p:nvPr/>
        </p:nvSpPr>
        <p:spPr>
          <a:xfrm>
            <a:off x="10641687" y="2329577"/>
            <a:ext cx="1679496" cy="319207"/>
          </a:xfrm>
          <a:prstGeom prst="rect">
            <a:avLst/>
          </a:prstGeom>
          <a:noFill/>
          <a:ln/>
        </p:spPr>
        <p:txBody>
          <a:bodyPr wrap="none" lIns="0" tIns="0" rIns="0" bIns="0" rtlCol="0" anchor="t"/>
          <a:lstStyle/>
          <a:p>
            <a:pPr algn="l" indent="0" marL="0">
              <a:lnSpc>
                <a:spcPts val="2500"/>
              </a:lnSpc>
              <a:buNone/>
            </a:pPr>
            <a:r>
              <a:rPr lang="en-US" sz="1550" b="1" dirty="0">
                <a:solidFill>
                  <a:srgbClr val="E5E0DF"/>
                </a:solidFill>
                <a:latin typeface="Roboto" pitchFamily="34" charset="0"/>
                <a:ea typeface="Roboto" pitchFamily="34" charset="-122"/>
                <a:cs typeface="Roboto" pitchFamily="34" charset="-120"/>
              </a:rPr>
              <a:t>% Population</a:t>
            </a:r>
            <a:endParaRPr lang="en-US" sz="1550" dirty="0"/>
          </a:p>
        </p:txBody>
      </p:sp>
      <p:sp>
        <p:nvSpPr>
          <p:cNvPr id="9" name="Shape 7"/>
          <p:cNvSpPr/>
          <p:nvPr/>
        </p:nvSpPr>
        <p:spPr>
          <a:xfrm>
            <a:off x="2109668" y="2776061"/>
            <a:ext cx="10410944" cy="573762"/>
          </a:xfrm>
          <a:prstGeom prst="rect">
            <a:avLst/>
          </a:prstGeom>
          <a:solidFill>
            <a:srgbClr val="000000">
              <a:alpha val="4000"/>
            </a:srgbClr>
          </a:solidFill>
          <a:ln/>
        </p:spPr>
      </p:sp>
      <p:sp>
        <p:nvSpPr>
          <p:cNvPr id="10" name="Text 8"/>
          <p:cNvSpPr/>
          <p:nvPr/>
        </p:nvSpPr>
        <p:spPr>
          <a:xfrm>
            <a:off x="2309217" y="2903339"/>
            <a:ext cx="2720578" cy="3192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Well</a:t>
            </a:r>
            <a:endParaRPr lang="en-US" sz="1550" dirty="0"/>
          </a:p>
        </p:txBody>
      </p:sp>
      <p:sp>
        <p:nvSpPr>
          <p:cNvPr id="11" name="Text 9"/>
          <p:cNvSpPr/>
          <p:nvPr/>
        </p:nvSpPr>
        <p:spPr>
          <a:xfrm>
            <a:off x="5436275" y="2903339"/>
            <a:ext cx="1675686" cy="3192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17,383</a:t>
            </a:r>
            <a:endParaRPr lang="en-US" sz="1550" dirty="0"/>
          </a:p>
        </p:txBody>
      </p:sp>
      <p:sp>
        <p:nvSpPr>
          <p:cNvPr id="12" name="Text 10"/>
          <p:cNvSpPr/>
          <p:nvPr/>
        </p:nvSpPr>
        <p:spPr>
          <a:xfrm>
            <a:off x="7518440" y="2903339"/>
            <a:ext cx="2716768" cy="3192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4,841,724</a:t>
            </a:r>
            <a:endParaRPr lang="en-US" sz="1550" dirty="0"/>
          </a:p>
        </p:txBody>
      </p:sp>
      <p:sp>
        <p:nvSpPr>
          <p:cNvPr id="13" name="Text 11"/>
          <p:cNvSpPr/>
          <p:nvPr/>
        </p:nvSpPr>
        <p:spPr>
          <a:xfrm>
            <a:off x="10641687" y="2903339"/>
            <a:ext cx="1679496" cy="3192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17.7%</a:t>
            </a:r>
            <a:endParaRPr lang="en-US" sz="1550" dirty="0"/>
          </a:p>
        </p:txBody>
      </p:sp>
      <p:sp>
        <p:nvSpPr>
          <p:cNvPr id="14" name="Shape 12"/>
          <p:cNvSpPr/>
          <p:nvPr/>
        </p:nvSpPr>
        <p:spPr>
          <a:xfrm>
            <a:off x="2109668" y="3349823"/>
            <a:ext cx="10410944" cy="573762"/>
          </a:xfrm>
          <a:prstGeom prst="rect">
            <a:avLst/>
          </a:prstGeom>
          <a:solidFill>
            <a:srgbClr val="FFFFFF">
              <a:alpha val="4000"/>
            </a:srgbClr>
          </a:solidFill>
          <a:ln/>
        </p:spPr>
      </p:sp>
      <p:sp>
        <p:nvSpPr>
          <p:cNvPr id="15" name="Text 13"/>
          <p:cNvSpPr/>
          <p:nvPr/>
        </p:nvSpPr>
        <p:spPr>
          <a:xfrm>
            <a:off x="2309217" y="3477101"/>
            <a:ext cx="2720578" cy="3192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Tap in Home</a:t>
            </a:r>
            <a:endParaRPr lang="en-US" sz="1550" dirty="0"/>
          </a:p>
        </p:txBody>
      </p:sp>
      <p:sp>
        <p:nvSpPr>
          <p:cNvPr id="16" name="Text 14"/>
          <p:cNvSpPr/>
          <p:nvPr/>
        </p:nvSpPr>
        <p:spPr>
          <a:xfrm>
            <a:off x="5436275" y="3477101"/>
            <a:ext cx="1675686" cy="3192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7,265</a:t>
            </a:r>
            <a:endParaRPr lang="en-US" sz="1550" dirty="0"/>
          </a:p>
        </p:txBody>
      </p:sp>
      <p:sp>
        <p:nvSpPr>
          <p:cNvPr id="17" name="Text 15"/>
          <p:cNvSpPr/>
          <p:nvPr/>
        </p:nvSpPr>
        <p:spPr>
          <a:xfrm>
            <a:off x="7518440" y="3477101"/>
            <a:ext cx="2716768" cy="3192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4,678,880</a:t>
            </a:r>
            <a:endParaRPr lang="en-US" sz="1550" dirty="0"/>
          </a:p>
        </p:txBody>
      </p:sp>
      <p:sp>
        <p:nvSpPr>
          <p:cNvPr id="18" name="Text 16"/>
          <p:cNvSpPr/>
          <p:nvPr/>
        </p:nvSpPr>
        <p:spPr>
          <a:xfrm>
            <a:off x="10641687" y="3477101"/>
            <a:ext cx="1679496" cy="3192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17.1%</a:t>
            </a:r>
            <a:endParaRPr lang="en-US" sz="1550" dirty="0"/>
          </a:p>
        </p:txBody>
      </p:sp>
      <p:sp>
        <p:nvSpPr>
          <p:cNvPr id="19" name="Shape 17"/>
          <p:cNvSpPr/>
          <p:nvPr/>
        </p:nvSpPr>
        <p:spPr>
          <a:xfrm>
            <a:off x="2109668" y="3923586"/>
            <a:ext cx="10410944" cy="573762"/>
          </a:xfrm>
          <a:prstGeom prst="rect">
            <a:avLst/>
          </a:prstGeom>
          <a:solidFill>
            <a:srgbClr val="000000">
              <a:alpha val="4000"/>
            </a:srgbClr>
          </a:solidFill>
          <a:ln/>
        </p:spPr>
      </p:sp>
      <p:sp>
        <p:nvSpPr>
          <p:cNvPr id="20" name="Text 18"/>
          <p:cNvSpPr/>
          <p:nvPr/>
        </p:nvSpPr>
        <p:spPr>
          <a:xfrm>
            <a:off x="2309217" y="4050863"/>
            <a:ext cx="2720578" cy="3192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Tap in Home (Broken)</a:t>
            </a:r>
            <a:endParaRPr lang="en-US" sz="1550" dirty="0"/>
          </a:p>
        </p:txBody>
      </p:sp>
      <p:sp>
        <p:nvSpPr>
          <p:cNvPr id="21" name="Text 19"/>
          <p:cNvSpPr/>
          <p:nvPr/>
        </p:nvSpPr>
        <p:spPr>
          <a:xfrm>
            <a:off x="5436275" y="4050863"/>
            <a:ext cx="1675686" cy="3192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5,856</a:t>
            </a:r>
            <a:endParaRPr lang="en-US" sz="1550" dirty="0"/>
          </a:p>
        </p:txBody>
      </p:sp>
      <p:sp>
        <p:nvSpPr>
          <p:cNvPr id="22" name="Text 20"/>
          <p:cNvSpPr/>
          <p:nvPr/>
        </p:nvSpPr>
        <p:spPr>
          <a:xfrm>
            <a:off x="7518440" y="4050863"/>
            <a:ext cx="2716768" cy="3192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3,799,720</a:t>
            </a:r>
            <a:endParaRPr lang="en-US" sz="1550" dirty="0"/>
          </a:p>
        </p:txBody>
      </p:sp>
      <p:sp>
        <p:nvSpPr>
          <p:cNvPr id="23" name="Text 21"/>
          <p:cNvSpPr/>
          <p:nvPr/>
        </p:nvSpPr>
        <p:spPr>
          <a:xfrm>
            <a:off x="10641687" y="4050863"/>
            <a:ext cx="1679496" cy="319207"/>
          </a:xfrm>
          <a:prstGeom prst="rect">
            <a:avLst/>
          </a:prstGeom>
          <a:noFill/>
          <a:ln/>
        </p:spPr>
        <p:txBody>
          <a:bodyPr wrap="none" lIns="0" tIns="0" rIns="0" bIns="0" rtlCol="0" anchor="t"/>
          <a:lstStyle/>
          <a:p>
            <a:pPr algn="l" indent="0" marL="0">
              <a:lnSpc>
                <a:spcPts val="2500"/>
              </a:lnSpc>
              <a:buNone/>
            </a:pPr>
            <a:r>
              <a:rPr lang="en-US" sz="1550" dirty="0">
                <a:solidFill>
                  <a:srgbClr val="DCFF50"/>
                </a:solidFill>
                <a:latin typeface="Roboto" pitchFamily="34" charset="0"/>
                <a:ea typeface="Roboto" pitchFamily="34" charset="-122"/>
                <a:cs typeface="Roboto" pitchFamily="34" charset="-120"/>
              </a:rPr>
              <a:t>13.9%</a:t>
            </a:r>
            <a:endParaRPr lang="en-US" sz="1550" dirty="0"/>
          </a:p>
        </p:txBody>
      </p:sp>
      <p:sp>
        <p:nvSpPr>
          <p:cNvPr id="24" name="Shape 22"/>
          <p:cNvSpPr/>
          <p:nvPr/>
        </p:nvSpPr>
        <p:spPr>
          <a:xfrm>
            <a:off x="2109668" y="4497348"/>
            <a:ext cx="10410944" cy="573762"/>
          </a:xfrm>
          <a:prstGeom prst="rect">
            <a:avLst/>
          </a:prstGeom>
          <a:solidFill>
            <a:srgbClr val="FFFFFF">
              <a:alpha val="4000"/>
            </a:srgbClr>
          </a:solidFill>
          <a:ln/>
        </p:spPr>
      </p:sp>
      <p:sp>
        <p:nvSpPr>
          <p:cNvPr id="25" name="Text 23"/>
          <p:cNvSpPr/>
          <p:nvPr/>
        </p:nvSpPr>
        <p:spPr>
          <a:xfrm>
            <a:off x="2309217" y="4624626"/>
            <a:ext cx="2720578" cy="319207"/>
          </a:xfrm>
          <a:prstGeom prst="rect">
            <a:avLst/>
          </a:prstGeom>
          <a:noFill/>
          <a:ln/>
        </p:spPr>
        <p:txBody>
          <a:bodyPr wrap="none" lIns="0" tIns="0" rIns="0" bIns="0" rtlCol="0" anchor="t"/>
          <a:lstStyle/>
          <a:p>
            <a:pPr algn="l" indent="0" marL="0">
              <a:lnSpc>
                <a:spcPts val="2500"/>
              </a:lnSpc>
              <a:buNone/>
            </a:pPr>
            <a:r>
              <a:rPr lang="en-US" sz="1550" b="1" dirty="0">
                <a:solidFill>
                  <a:srgbClr val="E5E0DF"/>
                </a:solidFill>
                <a:latin typeface="Roboto" pitchFamily="34" charset="0"/>
                <a:ea typeface="Roboto" pitchFamily="34" charset="-122"/>
                <a:cs typeface="Roboto" pitchFamily="34" charset="-120"/>
              </a:rPr>
              <a:t>Shared Tap</a:t>
            </a:r>
            <a:endParaRPr lang="en-US" sz="1550" dirty="0"/>
          </a:p>
        </p:txBody>
      </p:sp>
      <p:sp>
        <p:nvSpPr>
          <p:cNvPr id="26" name="Text 24"/>
          <p:cNvSpPr/>
          <p:nvPr/>
        </p:nvSpPr>
        <p:spPr>
          <a:xfrm>
            <a:off x="5436275" y="4624626"/>
            <a:ext cx="1675686" cy="3192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5,767</a:t>
            </a:r>
            <a:endParaRPr lang="en-US" sz="1550" dirty="0"/>
          </a:p>
        </p:txBody>
      </p:sp>
      <p:sp>
        <p:nvSpPr>
          <p:cNvPr id="27" name="Text 25"/>
          <p:cNvSpPr/>
          <p:nvPr/>
        </p:nvSpPr>
        <p:spPr>
          <a:xfrm>
            <a:off x="7518440" y="4624626"/>
            <a:ext cx="2716768" cy="319207"/>
          </a:xfrm>
          <a:prstGeom prst="rect">
            <a:avLst/>
          </a:prstGeom>
          <a:noFill/>
          <a:ln/>
        </p:spPr>
        <p:txBody>
          <a:bodyPr wrap="none" lIns="0" tIns="0" rIns="0" bIns="0" rtlCol="0" anchor="t"/>
          <a:lstStyle/>
          <a:p>
            <a:pPr algn="l" indent="0" marL="0">
              <a:lnSpc>
                <a:spcPts val="2500"/>
              </a:lnSpc>
              <a:buNone/>
            </a:pPr>
            <a:r>
              <a:rPr lang="en-US" sz="1550" b="1" dirty="0">
                <a:solidFill>
                  <a:srgbClr val="E5E0DF"/>
                </a:solidFill>
                <a:latin typeface="Roboto" pitchFamily="34" charset="0"/>
                <a:ea typeface="Roboto" pitchFamily="34" charset="-122"/>
                <a:cs typeface="Roboto" pitchFamily="34" charset="-120"/>
              </a:rPr>
              <a:t>11,945,272</a:t>
            </a:r>
            <a:endParaRPr lang="en-US" sz="1550" dirty="0"/>
          </a:p>
        </p:txBody>
      </p:sp>
      <p:sp>
        <p:nvSpPr>
          <p:cNvPr id="28" name="Text 26"/>
          <p:cNvSpPr/>
          <p:nvPr/>
        </p:nvSpPr>
        <p:spPr>
          <a:xfrm>
            <a:off x="10641687" y="4624626"/>
            <a:ext cx="1679496" cy="319207"/>
          </a:xfrm>
          <a:prstGeom prst="rect">
            <a:avLst/>
          </a:prstGeom>
          <a:noFill/>
          <a:ln/>
        </p:spPr>
        <p:txBody>
          <a:bodyPr wrap="none" lIns="0" tIns="0" rIns="0" bIns="0" rtlCol="0" anchor="t"/>
          <a:lstStyle/>
          <a:p>
            <a:pPr algn="l" indent="0" marL="0">
              <a:lnSpc>
                <a:spcPts val="2500"/>
              </a:lnSpc>
              <a:buNone/>
            </a:pPr>
            <a:r>
              <a:rPr lang="en-US" sz="1550" b="1" dirty="0">
                <a:solidFill>
                  <a:srgbClr val="DCFF50"/>
                </a:solidFill>
                <a:latin typeface="Roboto" pitchFamily="34" charset="0"/>
                <a:ea typeface="Roboto" pitchFamily="34" charset="-122"/>
                <a:cs typeface="Roboto" pitchFamily="34" charset="-120"/>
              </a:rPr>
              <a:t>43.6%</a:t>
            </a:r>
            <a:endParaRPr lang="en-US" sz="1550" dirty="0"/>
          </a:p>
        </p:txBody>
      </p:sp>
      <p:sp>
        <p:nvSpPr>
          <p:cNvPr id="29" name="Shape 27"/>
          <p:cNvSpPr/>
          <p:nvPr/>
        </p:nvSpPr>
        <p:spPr>
          <a:xfrm>
            <a:off x="2109668" y="5071110"/>
            <a:ext cx="10410944" cy="573762"/>
          </a:xfrm>
          <a:prstGeom prst="rect">
            <a:avLst/>
          </a:prstGeom>
          <a:solidFill>
            <a:srgbClr val="000000">
              <a:alpha val="4000"/>
            </a:srgbClr>
          </a:solidFill>
          <a:ln/>
        </p:spPr>
      </p:sp>
      <p:sp>
        <p:nvSpPr>
          <p:cNvPr id="30" name="Text 28"/>
          <p:cNvSpPr/>
          <p:nvPr/>
        </p:nvSpPr>
        <p:spPr>
          <a:xfrm>
            <a:off x="2309217" y="5198388"/>
            <a:ext cx="2720578" cy="3192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River</a:t>
            </a:r>
            <a:endParaRPr lang="en-US" sz="1550" dirty="0"/>
          </a:p>
        </p:txBody>
      </p:sp>
      <p:sp>
        <p:nvSpPr>
          <p:cNvPr id="31" name="Text 29"/>
          <p:cNvSpPr/>
          <p:nvPr/>
        </p:nvSpPr>
        <p:spPr>
          <a:xfrm>
            <a:off x="5436275" y="5198388"/>
            <a:ext cx="1675686" cy="3192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3,379</a:t>
            </a:r>
            <a:endParaRPr lang="en-US" sz="1550" dirty="0"/>
          </a:p>
        </p:txBody>
      </p:sp>
      <p:sp>
        <p:nvSpPr>
          <p:cNvPr id="32" name="Text 30"/>
          <p:cNvSpPr/>
          <p:nvPr/>
        </p:nvSpPr>
        <p:spPr>
          <a:xfrm>
            <a:off x="7518440" y="5198388"/>
            <a:ext cx="2716768" cy="3192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2,362,544</a:t>
            </a:r>
            <a:endParaRPr lang="en-US" sz="1550" dirty="0"/>
          </a:p>
        </p:txBody>
      </p:sp>
      <p:sp>
        <p:nvSpPr>
          <p:cNvPr id="33" name="Text 31"/>
          <p:cNvSpPr/>
          <p:nvPr/>
        </p:nvSpPr>
        <p:spPr>
          <a:xfrm>
            <a:off x="10641687" y="5198388"/>
            <a:ext cx="1679496" cy="3192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8.6%</a:t>
            </a:r>
            <a:endParaRPr lang="en-US" sz="1550" dirty="0"/>
          </a:p>
        </p:txBody>
      </p:sp>
      <p:sp>
        <p:nvSpPr>
          <p:cNvPr id="34" name="Shape 32"/>
          <p:cNvSpPr/>
          <p:nvPr/>
        </p:nvSpPr>
        <p:spPr>
          <a:xfrm>
            <a:off x="2102048" y="5876925"/>
            <a:ext cx="10426184" cy="1805226"/>
          </a:xfrm>
          <a:prstGeom prst="roundRect">
            <a:avLst>
              <a:gd name="adj" fmla="val 1658"/>
            </a:avLst>
          </a:prstGeom>
          <a:solidFill>
            <a:srgbClr val="3D4D00"/>
          </a:solidFill>
          <a:ln/>
        </p:spPr>
      </p:sp>
      <p:pic>
        <p:nvPicPr>
          <p:cNvPr id="35" name="Image 0" descr="preencoded.png">    </p:cNvPr>
          <p:cNvPicPr>
            <a:picLocks noChangeAspect="1"/>
          </p:cNvPicPr>
          <p:nvPr/>
        </p:nvPicPr>
        <p:blipFill>
          <a:blip r:embed="rId1"/>
          <a:stretch>
            <a:fillRect/>
          </a:stretch>
        </p:blipFill>
        <p:spPr>
          <a:xfrm>
            <a:off x="2301478" y="6172557"/>
            <a:ext cx="249317" cy="199430"/>
          </a:xfrm>
          <a:prstGeom prst="rect">
            <a:avLst/>
          </a:prstGeom>
        </p:spPr>
      </p:pic>
      <p:sp>
        <p:nvSpPr>
          <p:cNvPr id="36" name="Text 33"/>
          <p:cNvSpPr/>
          <p:nvPr/>
        </p:nvSpPr>
        <p:spPr>
          <a:xfrm>
            <a:off x="2750225" y="6126123"/>
            <a:ext cx="9578578" cy="1276826"/>
          </a:xfrm>
          <a:prstGeom prst="rect">
            <a:avLst/>
          </a:prstGeom>
          <a:noFill/>
          <a:ln/>
        </p:spPr>
        <p:txBody>
          <a:bodyPr wrap="square" lIns="0" tIns="0" rIns="0" bIns="0" rtlCol="0" anchor="t"/>
          <a:lstStyle/>
          <a:p>
            <a:pPr algn="l" indent="0" marL="0">
              <a:lnSpc>
                <a:spcPts val="2500"/>
              </a:lnSpc>
              <a:buNone/>
            </a:pPr>
            <a:r>
              <a:rPr lang="en-US" sz="1550" b="1" dirty="0">
                <a:solidFill>
                  <a:srgbClr val="FFFFFF"/>
                </a:solidFill>
                <a:latin typeface="Roboto" pitchFamily="34" charset="0"/>
                <a:ea typeface="Roboto" pitchFamily="34" charset="-122"/>
                <a:cs typeface="Roboto" pitchFamily="34" charset="-120"/>
              </a:rPr>
              <a:t>Critical Finding:</a:t>
            </a:r>
            <a:pPr algn="l" indent="0" marL="0">
              <a:lnSpc>
                <a:spcPts val="2500"/>
              </a:lnSpc>
              <a:buNone/>
            </a:pPr>
            <a:r>
              <a:rPr lang="en-US" sz="1550" dirty="0">
                <a:solidFill>
                  <a:srgbClr val="FFFFFF"/>
                </a:solidFill>
                <a:latin typeface="Roboto" pitchFamily="34" charset="0"/>
                <a:ea typeface="Roboto" pitchFamily="34" charset="-122"/>
                <a:cs typeface="Roboto" pitchFamily="34" charset="-120"/>
              </a:rPr>
              <a:t> Shared taps serve 43.6% of the population (11.9M people) despite representing only 14.5% of water sources. This severe concentration creates dangerous bottlenecks and extreme wait times. Additionally, 3.8M people are affected by broken home taps, representing lost infrastructure investment that could be quickly restored.</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077641" y="553998"/>
            <a:ext cx="6315432" cy="626507"/>
          </a:xfrm>
          <a:prstGeom prst="rect">
            <a:avLst/>
          </a:prstGeom>
          <a:noFill/>
          <a:ln/>
        </p:spPr>
        <p:txBody>
          <a:bodyPr wrap="none" lIns="0" tIns="0" rIns="0" bIns="0" rtlCol="0" anchor="t"/>
          <a:lstStyle/>
          <a:p>
            <a:pPr algn="l" indent="0" marL="0">
              <a:lnSpc>
                <a:spcPts val="4900"/>
              </a:lnSpc>
              <a:buNone/>
            </a:pPr>
            <a:r>
              <a:rPr lang="en-US" sz="3900" dirty="0">
                <a:solidFill>
                  <a:srgbClr val="FFFFFF"/>
                </a:solidFill>
                <a:latin typeface="Roboto Mono Medium" pitchFamily="34" charset="0"/>
                <a:ea typeface="Roboto Mono Medium" pitchFamily="34" charset="-122"/>
                <a:cs typeface="Roboto Mono Medium" pitchFamily="34" charset="-120"/>
              </a:rPr>
              <a:t>The Queue Time Crisis</a:t>
            </a:r>
            <a:endParaRPr lang="en-US" sz="3900" dirty="0"/>
          </a:p>
        </p:txBody>
      </p:sp>
      <p:sp>
        <p:nvSpPr>
          <p:cNvPr id="3" name="Text 1"/>
          <p:cNvSpPr/>
          <p:nvPr/>
        </p:nvSpPr>
        <p:spPr>
          <a:xfrm>
            <a:off x="2077641" y="1681520"/>
            <a:ext cx="3324582" cy="661511"/>
          </a:xfrm>
          <a:prstGeom prst="rect">
            <a:avLst/>
          </a:prstGeom>
          <a:noFill/>
          <a:ln/>
        </p:spPr>
        <p:txBody>
          <a:bodyPr wrap="none" lIns="0" tIns="0" rIns="0" bIns="0" rtlCol="0" anchor="t"/>
          <a:lstStyle/>
          <a:p>
            <a:pPr algn="ctr" indent="0" marL="0">
              <a:lnSpc>
                <a:spcPts val="5200"/>
              </a:lnSpc>
              <a:buNone/>
            </a:pPr>
            <a:r>
              <a:rPr lang="en-US" sz="5200" dirty="0">
                <a:solidFill>
                  <a:srgbClr val="E5E0DF"/>
                </a:solidFill>
                <a:latin typeface="Roboto Mono Medium" pitchFamily="34" charset="0"/>
                <a:ea typeface="Roboto Mono Medium" pitchFamily="34" charset="-122"/>
                <a:cs typeface="Roboto Mono Medium" pitchFamily="34" charset="-120"/>
              </a:rPr>
              <a:t>137</a:t>
            </a:r>
            <a:endParaRPr lang="en-US" sz="5200" dirty="0"/>
          </a:p>
        </p:txBody>
      </p:sp>
      <p:sp>
        <p:nvSpPr>
          <p:cNvPr id="4" name="Text 2"/>
          <p:cNvSpPr/>
          <p:nvPr/>
        </p:nvSpPr>
        <p:spPr>
          <a:xfrm>
            <a:off x="2486978" y="2593419"/>
            <a:ext cx="2505908" cy="313253"/>
          </a:xfrm>
          <a:prstGeom prst="rect">
            <a:avLst/>
          </a:prstGeom>
          <a:noFill/>
          <a:ln/>
        </p:spPr>
        <p:txBody>
          <a:bodyPr wrap="none" lIns="0" tIns="0" rIns="0" bIns="0" rtlCol="0" anchor="t"/>
          <a:lstStyle/>
          <a:p>
            <a:pPr algn="ctr" indent="0" marL="0">
              <a:lnSpc>
                <a:spcPts val="2450"/>
              </a:lnSpc>
              <a:buNone/>
            </a:pPr>
            <a:r>
              <a:rPr lang="en-US" sz="1950" dirty="0">
                <a:solidFill>
                  <a:srgbClr val="E5E0DF"/>
                </a:solidFill>
                <a:latin typeface="Roboto Mono Medium" pitchFamily="34" charset="0"/>
                <a:ea typeface="Roboto Mono Medium" pitchFamily="34" charset="-122"/>
                <a:cs typeface="Roboto Mono Medium" pitchFamily="34" charset="-120"/>
              </a:rPr>
              <a:t>Average Minutes</a:t>
            </a:r>
            <a:endParaRPr lang="en-US" sz="1950" dirty="0"/>
          </a:p>
        </p:txBody>
      </p:sp>
      <p:sp>
        <p:nvSpPr>
          <p:cNvPr id="5" name="Text 3"/>
          <p:cNvSpPr/>
          <p:nvPr/>
        </p:nvSpPr>
        <p:spPr>
          <a:xfrm>
            <a:off x="2077641" y="3026926"/>
            <a:ext cx="3324582" cy="320754"/>
          </a:xfrm>
          <a:prstGeom prst="rect">
            <a:avLst/>
          </a:prstGeom>
          <a:noFill/>
          <a:ln/>
        </p:spPr>
        <p:txBody>
          <a:bodyPr wrap="none" lIns="0" tIns="0" rIns="0" bIns="0" rtlCol="0" anchor="t"/>
          <a:lstStyle/>
          <a:p>
            <a:pPr algn="ctr" indent="0" marL="0">
              <a:lnSpc>
                <a:spcPts val="2500"/>
              </a:lnSpc>
              <a:buNone/>
            </a:pPr>
            <a:r>
              <a:rPr lang="en-US" sz="1550" dirty="0">
                <a:solidFill>
                  <a:srgbClr val="E5E0DF"/>
                </a:solidFill>
                <a:latin typeface="Roboto" pitchFamily="34" charset="0"/>
                <a:ea typeface="Roboto" pitchFamily="34" charset="-122"/>
                <a:cs typeface="Roboto" pitchFamily="34" charset="-120"/>
              </a:rPr>
              <a:t>Mean wait time at shared taps daily</a:t>
            </a:r>
            <a:endParaRPr lang="en-US" sz="1550" dirty="0"/>
          </a:p>
        </p:txBody>
      </p:sp>
      <p:sp>
        <p:nvSpPr>
          <p:cNvPr id="6" name="Text 4"/>
          <p:cNvSpPr/>
          <p:nvPr/>
        </p:nvSpPr>
        <p:spPr>
          <a:xfrm>
            <a:off x="5652730" y="1681520"/>
            <a:ext cx="3324701" cy="661511"/>
          </a:xfrm>
          <a:prstGeom prst="rect">
            <a:avLst/>
          </a:prstGeom>
          <a:noFill/>
          <a:ln/>
        </p:spPr>
        <p:txBody>
          <a:bodyPr wrap="none" lIns="0" tIns="0" rIns="0" bIns="0" rtlCol="0" anchor="t"/>
          <a:lstStyle/>
          <a:p>
            <a:pPr algn="ctr" indent="0" marL="0">
              <a:lnSpc>
                <a:spcPts val="5200"/>
              </a:lnSpc>
              <a:buNone/>
            </a:pPr>
            <a:r>
              <a:rPr lang="en-US" sz="5200" dirty="0">
                <a:solidFill>
                  <a:srgbClr val="E5E0DF"/>
                </a:solidFill>
                <a:latin typeface="Roboto Mono Medium" pitchFamily="34" charset="0"/>
                <a:ea typeface="Roboto Mono Medium" pitchFamily="34" charset="-122"/>
                <a:cs typeface="Roboto Mono Medium" pitchFamily="34" charset="-120"/>
              </a:rPr>
              <a:t>500+</a:t>
            </a:r>
            <a:endParaRPr lang="en-US" sz="5200" dirty="0"/>
          </a:p>
        </p:txBody>
      </p:sp>
      <p:sp>
        <p:nvSpPr>
          <p:cNvPr id="7" name="Text 5"/>
          <p:cNvSpPr/>
          <p:nvPr/>
        </p:nvSpPr>
        <p:spPr>
          <a:xfrm>
            <a:off x="6037183" y="2593419"/>
            <a:ext cx="2555677" cy="313253"/>
          </a:xfrm>
          <a:prstGeom prst="rect">
            <a:avLst/>
          </a:prstGeom>
          <a:noFill/>
          <a:ln/>
        </p:spPr>
        <p:txBody>
          <a:bodyPr wrap="none" lIns="0" tIns="0" rIns="0" bIns="0" rtlCol="0" anchor="t"/>
          <a:lstStyle/>
          <a:p>
            <a:pPr algn="ctr" indent="0" marL="0">
              <a:lnSpc>
                <a:spcPts val="2450"/>
              </a:lnSpc>
              <a:buNone/>
            </a:pPr>
            <a:r>
              <a:rPr lang="en-US" sz="1950" dirty="0">
                <a:solidFill>
                  <a:srgbClr val="E5E0DF"/>
                </a:solidFill>
                <a:latin typeface="Roboto Mono Medium" pitchFamily="34" charset="0"/>
                <a:ea typeface="Roboto Mono Medium" pitchFamily="34" charset="-122"/>
                <a:cs typeface="Roboto Mono Medium" pitchFamily="34" charset="-120"/>
              </a:rPr>
              <a:t>Extreme Locations</a:t>
            </a:r>
            <a:endParaRPr lang="en-US" sz="1950" dirty="0"/>
          </a:p>
        </p:txBody>
      </p:sp>
      <p:sp>
        <p:nvSpPr>
          <p:cNvPr id="8" name="Text 6"/>
          <p:cNvSpPr/>
          <p:nvPr/>
        </p:nvSpPr>
        <p:spPr>
          <a:xfrm>
            <a:off x="5652730" y="3026926"/>
            <a:ext cx="3324701" cy="320754"/>
          </a:xfrm>
          <a:prstGeom prst="rect">
            <a:avLst/>
          </a:prstGeom>
          <a:noFill/>
          <a:ln/>
        </p:spPr>
        <p:txBody>
          <a:bodyPr wrap="none" lIns="0" tIns="0" rIns="0" bIns="0" rtlCol="0" anchor="t"/>
          <a:lstStyle/>
          <a:p>
            <a:pPr algn="ctr" indent="0" marL="0">
              <a:lnSpc>
                <a:spcPts val="2500"/>
              </a:lnSpc>
              <a:buNone/>
            </a:pPr>
            <a:r>
              <a:rPr lang="en-US" sz="1550" dirty="0">
                <a:solidFill>
                  <a:srgbClr val="E5E0DF"/>
                </a:solidFill>
                <a:latin typeface="Roboto" pitchFamily="34" charset="0"/>
                <a:ea typeface="Roboto" pitchFamily="34" charset="-122"/>
                <a:cs typeface="Roboto" pitchFamily="34" charset="-120"/>
              </a:rPr>
              <a:t>105 sites with 8+ hour queue times</a:t>
            </a:r>
            <a:endParaRPr lang="en-US" sz="1550" dirty="0"/>
          </a:p>
        </p:txBody>
      </p:sp>
      <p:sp>
        <p:nvSpPr>
          <p:cNvPr id="9" name="Text 7"/>
          <p:cNvSpPr/>
          <p:nvPr/>
        </p:nvSpPr>
        <p:spPr>
          <a:xfrm>
            <a:off x="9227939" y="1681520"/>
            <a:ext cx="3324582" cy="661511"/>
          </a:xfrm>
          <a:prstGeom prst="rect">
            <a:avLst/>
          </a:prstGeom>
          <a:noFill/>
          <a:ln/>
        </p:spPr>
        <p:txBody>
          <a:bodyPr wrap="none" lIns="0" tIns="0" rIns="0" bIns="0" rtlCol="0" anchor="t"/>
          <a:lstStyle/>
          <a:p>
            <a:pPr algn="ctr" indent="0" marL="0">
              <a:lnSpc>
                <a:spcPts val="5200"/>
              </a:lnSpc>
              <a:buNone/>
            </a:pPr>
            <a:r>
              <a:rPr lang="en-US" sz="5200" dirty="0">
                <a:solidFill>
                  <a:srgbClr val="E5E0DF"/>
                </a:solidFill>
                <a:latin typeface="Roboto Mono Medium" pitchFamily="34" charset="0"/>
                <a:ea typeface="Roboto Mono Medium" pitchFamily="34" charset="-122"/>
                <a:cs typeface="Roboto Mono Medium" pitchFamily="34" charset="-120"/>
              </a:rPr>
              <a:t>839</a:t>
            </a:r>
            <a:endParaRPr lang="en-US" sz="5200" dirty="0"/>
          </a:p>
        </p:txBody>
      </p:sp>
      <p:sp>
        <p:nvSpPr>
          <p:cNvPr id="10" name="Text 8"/>
          <p:cNvSpPr/>
          <p:nvPr/>
        </p:nvSpPr>
        <p:spPr>
          <a:xfrm>
            <a:off x="9637276" y="2593419"/>
            <a:ext cx="2505908" cy="313253"/>
          </a:xfrm>
          <a:prstGeom prst="rect">
            <a:avLst/>
          </a:prstGeom>
          <a:noFill/>
          <a:ln/>
        </p:spPr>
        <p:txBody>
          <a:bodyPr wrap="none" lIns="0" tIns="0" rIns="0" bIns="0" rtlCol="0" anchor="t"/>
          <a:lstStyle/>
          <a:p>
            <a:pPr algn="ctr" indent="0" marL="0">
              <a:lnSpc>
                <a:spcPts val="2450"/>
              </a:lnSpc>
              <a:buNone/>
            </a:pPr>
            <a:r>
              <a:rPr lang="en-US" sz="1950" dirty="0">
                <a:solidFill>
                  <a:srgbClr val="E5E0DF"/>
                </a:solidFill>
                <a:latin typeface="Roboto Mono Medium" pitchFamily="34" charset="0"/>
                <a:ea typeface="Roboto Mono Medium" pitchFamily="34" charset="-122"/>
                <a:cs typeface="Roboto Mono Medium" pitchFamily="34" charset="-120"/>
              </a:rPr>
              <a:t>Hours Lost</a:t>
            </a:r>
            <a:endParaRPr lang="en-US" sz="1950" dirty="0"/>
          </a:p>
        </p:txBody>
      </p:sp>
      <p:sp>
        <p:nvSpPr>
          <p:cNvPr id="11" name="Text 9"/>
          <p:cNvSpPr/>
          <p:nvPr/>
        </p:nvSpPr>
        <p:spPr>
          <a:xfrm>
            <a:off x="9227939" y="3026926"/>
            <a:ext cx="3324582" cy="641509"/>
          </a:xfrm>
          <a:prstGeom prst="rect">
            <a:avLst/>
          </a:prstGeom>
          <a:noFill/>
          <a:ln/>
        </p:spPr>
        <p:txBody>
          <a:bodyPr wrap="square" lIns="0" tIns="0" rIns="0" bIns="0" rtlCol="0" anchor="t"/>
          <a:lstStyle/>
          <a:p>
            <a:pPr algn="ctr" indent="0" marL="0">
              <a:lnSpc>
                <a:spcPts val="2500"/>
              </a:lnSpc>
              <a:buNone/>
            </a:pPr>
            <a:r>
              <a:rPr lang="en-US" sz="1550" dirty="0">
                <a:solidFill>
                  <a:srgbClr val="E5E0DF"/>
                </a:solidFill>
                <a:latin typeface="Roboto" pitchFamily="34" charset="0"/>
                <a:ea typeface="Roboto" pitchFamily="34" charset="-122"/>
                <a:cs typeface="Roboto" pitchFamily="34" charset="-120"/>
              </a:rPr>
              <a:t>Annual time burden per shared tap user</a:t>
            </a:r>
            <a:endParaRPr lang="en-US" sz="1550" dirty="0"/>
          </a:p>
        </p:txBody>
      </p:sp>
      <p:sp>
        <p:nvSpPr>
          <p:cNvPr id="12" name="Text 10"/>
          <p:cNvSpPr/>
          <p:nvPr/>
        </p:nvSpPr>
        <p:spPr>
          <a:xfrm>
            <a:off x="2077641" y="3969067"/>
            <a:ext cx="3608189" cy="375880"/>
          </a:xfrm>
          <a:prstGeom prst="rect">
            <a:avLst/>
          </a:prstGeom>
          <a:noFill/>
          <a:ln/>
        </p:spPr>
        <p:txBody>
          <a:bodyPr wrap="none" lIns="0" tIns="0" rIns="0" bIns="0" rtlCol="0" anchor="t"/>
          <a:lstStyle/>
          <a:p>
            <a:pPr algn="l" indent="0" marL="0">
              <a:lnSpc>
                <a:spcPts val="2950"/>
              </a:lnSpc>
              <a:buNone/>
            </a:pPr>
            <a:r>
              <a:rPr lang="en-US" sz="2350" dirty="0">
                <a:solidFill>
                  <a:srgbClr val="FFFFFF"/>
                </a:solidFill>
                <a:latin typeface="Roboto Mono Medium" pitchFamily="34" charset="0"/>
                <a:ea typeface="Roboto Mono Medium" pitchFamily="34" charset="-122"/>
                <a:cs typeface="Roboto Mono Medium" pitchFamily="34" charset="-120"/>
              </a:rPr>
              <a:t>Time Burden Analysis</a:t>
            </a:r>
            <a:endParaRPr lang="en-US" sz="2350" dirty="0"/>
          </a:p>
        </p:txBody>
      </p:sp>
      <p:sp>
        <p:nvSpPr>
          <p:cNvPr id="13" name="Text 11"/>
          <p:cNvSpPr/>
          <p:nvPr/>
        </p:nvSpPr>
        <p:spPr>
          <a:xfrm>
            <a:off x="2077641" y="4645581"/>
            <a:ext cx="10475000" cy="1283018"/>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Residents at shared taps lose an average of 2.3 hours daily collecting water, creating a significant productivity drain and quality of life impact. All 105 locations experiencing extreme queue times (over 500 minutes) were shared taps, with the worst locations averaging 279 minutes. Rivers show minimal wait times (17 minutes average), but represent untreated water health risks affecting 2.4M people.</a:t>
            </a:r>
            <a:endParaRPr lang="en-US" sz="1550" dirty="0"/>
          </a:p>
        </p:txBody>
      </p:sp>
      <p:sp>
        <p:nvSpPr>
          <p:cNvPr id="14" name="Shape 12"/>
          <p:cNvSpPr/>
          <p:nvPr/>
        </p:nvSpPr>
        <p:spPr>
          <a:xfrm>
            <a:off x="2077641" y="6154103"/>
            <a:ext cx="3358039" cy="1521500"/>
          </a:xfrm>
          <a:prstGeom prst="roundRect">
            <a:avLst>
              <a:gd name="adj" fmla="val 7212"/>
            </a:avLst>
          </a:prstGeom>
          <a:solidFill>
            <a:srgbClr val="212121"/>
          </a:solidFill>
          <a:ln w="22860">
            <a:solidFill>
              <a:srgbClr val="595959"/>
            </a:solidFill>
            <a:prstDash val="solid"/>
          </a:ln>
        </p:spPr>
      </p:sp>
      <p:sp>
        <p:nvSpPr>
          <p:cNvPr id="15" name="Shape 13"/>
          <p:cNvSpPr/>
          <p:nvPr/>
        </p:nvSpPr>
        <p:spPr>
          <a:xfrm>
            <a:off x="2054781" y="6154103"/>
            <a:ext cx="91440" cy="1521500"/>
          </a:xfrm>
          <a:prstGeom prst="roundRect">
            <a:avLst>
              <a:gd name="adj" fmla="val 32887"/>
            </a:avLst>
          </a:prstGeom>
          <a:solidFill>
            <a:srgbClr val="DCFF50"/>
          </a:solidFill>
          <a:ln/>
        </p:spPr>
      </p:sp>
      <p:sp>
        <p:nvSpPr>
          <p:cNvPr id="16" name="Text 14"/>
          <p:cNvSpPr/>
          <p:nvPr/>
        </p:nvSpPr>
        <p:spPr>
          <a:xfrm>
            <a:off x="2369463" y="6377345"/>
            <a:ext cx="2505908" cy="313253"/>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Roboto Mono Medium" pitchFamily="34" charset="0"/>
                <a:ea typeface="Roboto Mono Medium" pitchFamily="34" charset="-122"/>
                <a:cs typeface="Roboto Mono Medium" pitchFamily="34" charset="-120"/>
              </a:rPr>
              <a:t>SoRu34770224</a:t>
            </a:r>
            <a:endParaRPr lang="en-US" sz="1950" dirty="0"/>
          </a:p>
        </p:txBody>
      </p:sp>
      <p:sp>
        <p:nvSpPr>
          <p:cNvPr id="17" name="Text 15"/>
          <p:cNvSpPr/>
          <p:nvPr/>
        </p:nvSpPr>
        <p:spPr>
          <a:xfrm>
            <a:off x="2369463" y="6810851"/>
            <a:ext cx="2842974" cy="64150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279.6 minutes average queue time</a:t>
            </a:r>
            <a:endParaRPr lang="en-US" sz="1550" dirty="0"/>
          </a:p>
        </p:txBody>
      </p:sp>
      <p:sp>
        <p:nvSpPr>
          <p:cNvPr id="18" name="Shape 16"/>
          <p:cNvSpPr/>
          <p:nvPr/>
        </p:nvSpPr>
        <p:spPr>
          <a:xfrm>
            <a:off x="5636062" y="6154103"/>
            <a:ext cx="3358039" cy="1521500"/>
          </a:xfrm>
          <a:prstGeom prst="roundRect">
            <a:avLst>
              <a:gd name="adj" fmla="val 7212"/>
            </a:avLst>
          </a:prstGeom>
          <a:solidFill>
            <a:srgbClr val="212121"/>
          </a:solidFill>
          <a:ln w="22860">
            <a:solidFill>
              <a:srgbClr val="595959"/>
            </a:solidFill>
            <a:prstDash val="solid"/>
          </a:ln>
        </p:spPr>
      </p:sp>
      <p:sp>
        <p:nvSpPr>
          <p:cNvPr id="19" name="Shape 17"/>
          <p:cNvSpPr/>
          <p:nvPr/>
        </p:nvSpPr>
        <p:spPr>
          <a:xfrm>
            <a:off x="5613202" y="6154103"/>
            <a:ext cx="91440" cy="1521500"/>
          </a:xfrm>
          <a:prstGeom prst="roundRect">
            <a:avLst>
              <a:gd name="adj" fmla="val 32887"/>
            </a:avLst>
          </a:prstGeom>
          <a:solidFill>
            <a:srgbClr val="DCFF50"/>
          </a:solidFill>
          <a:ln/>
        </p:spPr>
      </p:sp>
      <p:sp>
        <p:nvSpPr>
          <p:cNvPr id="20" name="Text 18"/>
          <p:cNvSpPr/>
          <p:nvPr/>
        </p:nvSpPr>
        <p:spPr>
          <a:xfrm>
            <a:off x="5927884" y="6377345"/>
            <a:ext cx="2505908" cy="313253"/>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Roboto Mono Medium" pitchFamily="34" charset="0"/>
                <a:ea typeface="Roboto Mono Medium" pitchFamily="34" charset="-122"/>
                <a:cs typeface="Roboto Mono Medium" pitchFamily="34" charset="-120"/>
              </a:rPr>
              <a:t>KiRu25391224</a:t>
            </a:r>
            <a:endParaRPr lang="en-US" sz="1950" dirty="0"/>
          </a:p>
        </p:txBody>
      </p:sp>
      <p:sp>
        <p:nvSpPr>
          <p:cNvPr id="21" name="Text 19"/>
          <p:cNvSpPr/>
          <p:nvPr/>
        </p:nvSpPr>
        <p:spPr>
          <a:xfrm>
            <a:off x="5927884" y="6810851"/>
            <a:ext cx="2842974" cy="64150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279.0 minutes average queue time</a:t>
            </a:r>
            <a:endParaRPr lang="en-US" sz="1550" dirty="0"/>
          </a:p>
        </p:txBody>
      </p:sp>
      <p:sp>
        <p:nvSpPr>
          <p:cNvPr id="22" name="Shape 20"/>
          <p:cNvSpPr/>
          <p:nvPr/>
        </p:nvSpPr>
        <p:spPr>
          <a:xfrm>
            <a:off x="9194483" y="6154103"/>
            <a:ext cx="3358039" cy="1521500"/>
          </a:xfrm>
          <a:prstGeom prst="roundRect">
            <a:avLst>
              <a:gd name="adj" fmla="val 7212"/>
            </a:avLst>
          </a:prstGeom>
          <a:solidFill>
            <a:srgbClr val="212121"/>
          </a:solidFill>
          <a:ln w="22860">
            <a:solidFill>
              <a:srgbClr val="595959"/>
            </a:solidFill>
            <a:prstDash val="solid"/>
          </a:ln>
        </p:spPr>
      </p:sp>
      <p:sp>
        <p:nvSpPr>
          <p:cNvPr id="23" name="Shape 21"/>
          <p:cNvSpPr/>
          <p:nvPr/>
        </p:nvSpPr>
        <p:spPr>
          <a:xfrm>
            <a:off x="9171623" y="6154103"/>
            <a:ext cx="91440" cy="1521500"/>
          </a:xfrm>
          <a:prstGeom prst="roundRect">
            <a:avLst>
              <a:gd name="adj" fmla="val 32887"/>
            </a:avLst>
          </a:prstGeom>
          <a:solidFill>
            <a:srgbClr val="DCFF50"/>
          </a:solidFill>
          <a:ln/>
        </p:spPr>
      </p:sp>
      <p:sp>
        <p:nvSpPr>
          <p:cNvPr id="24" name="Text 22"/>
          <p:cNvSpPr/>
          <p:nvPr/>
        </p:nvSpPr>
        <p:spPr>
          <a:xfrm>
            <a:off x="9486305" y="6377345"/>
            <a:ext cx="2505908" cy="313253"/>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Roboto Mono Medium" pitchFamily="34" charset="0"/>
                <a:ea typeface="Roboto Mono Medium" pitchFamily="34" charset="-122"/>
                <a:cs typeface="Roboto Mono Medium" pitchFamily="34" charset="-120"/>
              </a:rPr>
              <a:t>AkRu05131224</a:t>
            </a:r>
            <a:endParaRPr lang="en-US" sz="1950" dirty="0"/>
          </a:p>
        </p:txBody>
      </p:sp>
      <p:sp>
        <p:nvSpPr>
          <p:cNvPr id="25" name="Text 23"/>
          <p:cNvSpPr/>
          <p:nvPr/>
        </p:nvSpPr>
        <p:spPr>
          <a:xfrm>
            <a:off x="9486305" y="6810851"/>
            <a:ext cx="2842974" cy="64150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276.0 minutes average queue time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090273" y="339447"/>
            <a:ext cx="5741194" cy="385763"/>
          </a:xfrm>
          <a:prstGeom prst="rect">
            <a:avLst/>
          </a:prstGeom>
          <a:noFill/>
          <a:ln/>
        </p:spPr>
        <p:txBody>
          <a:bodyPr wrap="none" lIns="0" tIns="0" rIns="0" bIns="0" rtlCol="0" anchor="t"/>
          <a:lstStyle/>
          <a:p>
            <a:pPr algn="l" indent="0" marL="0">
              <a:lnSpc>
                <a:spcPts val="3000"/>
              </a:lnSpc>
              <a:buNone/>
            </a:pPr>
            <a:r>
              <a:rPr lang="en-US" sz="2400" dirty="0">
                <a:solidFill>
                  <a:srgbClr val="FFFFFF"/>
                </a:solidFill>
                <a:latin typeface="Roboto Mono Medium" pitchFamily="34" charset="0"/>
                <a:ea typeface="Roboto Mono Medium" pitchFamily="34" charset="-122"/>
                <a:cs typeface="Roboto Mono Medium" pitchFamily="34" charset="-120"/>
              </a:rPr>
              <a:t>Data Integrity Crisis Uncovered</a:t>
            </a:r>
            <a:endParaRPr lang="en-US" sz="2400" dirty="0"/>
          </a:p>
        </p:txBody>
      </p:sp>
      <p:sp>
        <p:nvSpPr>
          <p:cNvPr id="3" name="Text 1"/>
          <p:cNvSpPr/>
          <p:nvPr/>
        </p:nvSpPr>
        <p:spPr>
          <a:xfrm>
            <a:off x="4090273" y="1033701"/>
            <a:ext cx="1851660" cy="231338"/>
          </a:xfrm>
          <a:prstGeom prst="rect">
            <a:avLst/>
          </a:prstGeom>
          <a:noFill/>
          <a:ln/>
        </p:spPr>
        <p:txBody>
          <a:bodyPr wrap="none" lIns="0" tIns="0" rIns="0" bIns="0" rtlCol="0" anchor="t"/>
          <a:lstStyle/>
          <a:p>
            <a:pPr algn="l" indent="0" marL="0">
              <a:lnSpc>
                <a:spcPts val="1800"/>
              </a:lnSpc>
              <a:buNone/>
            </a:pPr>
            <a:r>
              <a:rPr lang="en-US" sz="1450" dirty="0">
                <a:solidFill>
                  <a:srgbClr val="FFFFFF"/>
                </a:solidFill>
                <a:latin typeface="Roboto Mono Medium" pitchFamily="34" charset="0"/>
                <a:ea typeface="Roboto Mono Medium" pitchFamily="34" charset="-122"/>
                <a:cs typeface="Roboto Mono Medium" pitchFamily="34" charset="-120"/>
              </a:rPr>
              <a:t>Audit Results</a:t>
            </a:r>
            <a:endParaRPr lang="en-US" sz="1450" dirty="0"/>
          </a:p>
        </p:txBody>
      </p:sp>
      <p:sp>
        <p:nvSpPr>
          <p:cNvPr id="4" name="Text 2"/>
          <p:cNvSpPr/>
          <p:nvPr/>
        </p:nvSpPr>
        <p:spPr>
          <a:xfrm>
            <a:off x="4868228" y="2206228"/>
            <a:ext cx="1518285" cy="308610"/>
          </a:xfrm>
          <a:prstGeom prst="rect">
            <a:avLst/>
          </a:prstGeom>
          <a:noFill/>
          <a:ln/>
        </p:spPr>
        <p:txBody>
          <a:bodyPr wrap="none" lIns="0" tIns="0" rIns="0" bIns="0" rtlCol="0" anchor="t"/>
          <a:lstStyle/>
          <a:p>
            <a:pPr algn="ctr" indent="0" marL="0">
              <a:lnSpc>
                <a:spcPts val="2400"/>
              </a:lnSpc>
              <a:buNone/>
            </a:pPr>
            <a:r>
              <a:rPr lang="en-US" sz="2400" dirty="0">
                <a:solidFill>
                  <a:srgbClr val="E5E0DF"/>
                </a:solidFill>
                <a:latin typeface="Roboto Mono Medium" pitchFamily="34" charset="0"/>
                <a:ea typeface="Roboto Mono Medium" pitchFamily="34" charset="-122"/>
                <a:cs typeface="Roboto Mono Medium" pitchFamily="34" charset="-120"/>
              </a:rPr>
              <a:t>94%</a:t>
            </a:r>
            <a:endParaRPr lang="en-US" sz="2400" dirty="0"/>
          </a:p>
        </p:txBody>
      </p:sp>
      <p:pic>
        <p:nvPicPr>
          <p:cNvPr id="5" name="Image 0" descr="preencoded.png">    </p:cNvPr>
          <p:cNvPicPr>
            <a:picLocks noChangeAspect="1"/>
          </p:cNvPicPr>
          <p:nvPr/>
        </p:nvPicPr>
        <p:blipFill>
          <a:blip r:embed="rId1"/>
          <a:stretch>
            <a:fillRect/>
          </a:stretch>
        </p:blipFill>
        <p:spPr>
          <a:xfrm>
            <a:off x="4701659" y="1434703"/>
            <a:ext cx="1851660" cy="1851660"/>
          </a:xfrm>
          <a:prstGeom prst="rect">
            <a:avLst/>
          </a:prstGeom>
        </p:spPr>
      </p:pic>
      <p:sp>
        <p:nvSpPr>
          <p:cNvPr id="6" name="Text 3"/>
          <p:cNvSpPr/>
          <p:nvPr/>
        </p:nvSpPr>
        <p:spPr>
          <a:xfrm>
            <a:off x="4855964" y="3440549"/>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E5E0DF"/>
                </a:solidFill>
                <a:latin typeface="Roboto Mono Medium" pitchFamily="34" charset="0"/>
                <a:ea typeface="Roboto Mono Medium" pitchFamily="34" charset="-122"/>
                <a:cs typeface="Roboto Mono Medium" pitchFamily="34" charset="-120"/>
              </a:rPr>
              <a:t>Matching Records</a:t>
            </a:r>
            <a:endParaRPr lang="en-US" sz="1200" dirty="0"/>
          </a:p>
        </p:txBody>
      </p:sp>
      <p:sp>
        <p:nvSpPr>
          <p:cNvPr id="7" name="Text 4"/>
          <p:cNvSpPr/>
          <p:nvPr/>
        </p:nvSpPr>
        <p:spPr>
          <a:xfrm>
            <a:off x="4090273" y="3756779"/>
            <a:ext cx="3074432" cy="197525"/>
          </a:xfrm>
          <a:prstGeom prst="rect">
            <a:avLst/>
          </a:prstGeom>
          <a:noFill/>
          <a:ln/>
        </p:spPr>
        <p:txBody>
          <a:bodyPr wrap="none" lIns="0" tIns="0" rIns="0" bIns="0" rtlCol="0" anchor="t"/>
          <a:lstStyle/>
          <a:p>
            <a:pPr algn="ctr" indent="0" marL="0">
              <a:lnSpc>
                <a:spcPts val="1550"/>
              </a:lnSpc>
              <a:buNone/>
            </a:pPr>
            <a:r>
              <a:rPr lang="en-US" sz="950" dirty="0">
                <a:solidFill>
                  <a:srgbClr val="E5E0DF"/>
                </a:solidFill>
                <a:latin typeface="Roboto" pitchFamily="34" charset="0"/>
                <a:ea typeface="Roboto" pitchFamily="34" charset="-122"/>
                <a:cs typeface="Roboto" pitchFamily="34" charset="-120"/>
              </a:rPr>
              <a:t>1,518 of 1,620 audited records verified accurate</a:t>
            </a:r>
            <a:endParaRPr lang="en-US" sz="950" dirty="0"/>
          </a:p>
        </p:txBody>
      </p:sp>
      <p:sp>
        <p:nvSpPr>
          <p:cNvPr id="8" name="Text 5"/>
          <p:cNvSpPr/>
          <p:nvPr/>
        </p:nvSpPr>
        <p:spPr>
          <a:xfrm>
            <a:off x="4868228" y="5003483"/>
            <a:ext cx="1518285" cy="308610"/>
          </a:xfrm>
          <a:prstGeom prst="rect">
            <a:avLst/>
          </a:prstGeom>
          <a:noFill/>
          <a:ln/>
        </p:spPr>
        <p:txBody>
          <a:bodyPr wrap="none" lIns="0" tIns="0" rIns="0" bIns="0" rtlCol="0" anchor="t"/>
          <a:lstStyle/>
          <a:p>
            <a:pPr algn="ctr" indent="0" marL="0">
              <a:lnSpc>
                <a:spcPts val="2400"/>
              </a:lnSpc>
              <a:buNone/>
            </a:pPr>
            <a:r>
              <a:rPr lang="en-US" sz="2400" dirty="0">
                <a:solidFill>
                  <a:srgbClr val="E5E0DF"/>
                </a:solidFill>
                <a:latin typeface="Roboto Mono Medium" pitchFamily="34" charset="0"/>
                <a:ea typeface="Roboto Mono Medium" pitchFamily="34" charset="-122"/>
                <a:cs typeface="Roboto Mono Medium" pitchFamily="34" charset="-120"/>
              </a:rPr>
              <a:t>6%</a:t>
            </a:r>
            <a:endParaRPr lang="en-US" sz="2400" dirty="0"/>
          </a:p>
        </p:txBody>
      </p:sp>
      <p:pic>
        <p:nvPicPr>
          <p:cNvPr id="9" name="Image 1" descr="preencoded.png">    </p:cNvPr>
          <p:cNvPicPr>
            <a:picLocks noChangeAspect="1"/>
          </p:cNvPicPr>
          <p:nvPr/>
        </p:nvPicPr>
        <p:blipFill>
          <a:blip r:embed="rId2"/>
          <a:stretch>
            <a:fillRect/>
          </a:stretch>
        </p:blipFill>
        <p:spPr>
          <a:xfrm>
            <a:off x="4701659" y="4231958"/>
            <a:ext cx="1851660" cy="1851660"/>
          </a:xfrm>
          <a:prstGeom prst="rect">
            <a:avLst/>
          </a:prstGeom>
        </p:spPr>
      </p:pic>
      <p:sp>
        <p:nvSpPr>
          <p:cNvPr id="10" name="Text 6"/>
          <p:cNvSpPr/>
          <p:nvPr/>
        </p:nvSpPr>
        <p:spPr>
          <a:xfrm>
            <a:off x="4855964" y="6237803"/>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E5E0DF"/>
                </a:solidFill>
                <a:latin typeface="Roboto Mono Medium" pitchFamily="34" charset="0"/>
                <a:ea typeface="Roboto Mono Medium" pitchFamily="34" charset="-122"/>
                <a:cs typeface="Roboto Mono Medium" pitchFamily="34" charset="-120"/>
              </a:rPr>
              <a:t>Discrepancies</a:t>
            </a:r>
            <a:endParaRPr lang="en-US" sz="1200" dirty="0"/>
          </a:p>
        </p:txBody>
      </p:sp>
      <p:sp>
        <p:nvSpPr>
          <p:cNvPr id="11" name="Text 7"/>
          <p:cNvSpPr/>
          <p:nvPr/>
        </p:nvSpPr>
        <p:spPr>
          <a:xfrm>
            <a:off x="4090273" y="6554033"/>
            <a:ext cx="3074432" cy="197525"/>
          </a:xfrm>
          <a:prstGeom prst="rect">
            <a:avLst/>
          </a:prstGeom>
          <a:noFill/>
          <a:ln/>
        </p:spPr>
        <p:txBody>
          <a:bodyPr wrap="none" lIns="0" tIns="0" rIns="0" bIns="0" rtlCol="0" anchor="t"/>
          <a:lstStyle/>
          <a:p>
            <a:pPr algn="ctr" indent="0" marL="0">
              <a:lnSpc>
                <a:spcPts val="1550"/>
              </a:lnSpc>
              <a:buNone/>
            </a:pPr>
            <a:r>
              <a:rPr lang="en-US" sz="950" dirty="0">
                <a:solidFill>
                  <a:srgbClr val="E5E0DF"/>
                </a:solidFill>
                <a:latin typeface="Roboto" pitchFamily="34" charset="0"/>
                <a:ea typeface="Roboto" pitchFamily="34" charset="-122"/>
                <a:cs typeface="Roboto" pitchFamily="34" charset="-120"/>
              </a:rPr>
              <a:t>102 records showed systematic score inflation</a:t>
            </a:r>
            <a:endParaRPr lang="en-US" sz="950" dirty="0"/>
          </a:p>
        </p:txBody>
      </p:sp>
      <p:sp>
        <p:nvSpPr>
          <p:cNvPr id="12" name="Text 8"/>
          <p:cNvSpPr/>
          <p:nvPr/>
        </p:nvSpPr>
        <p:spPr>
          <a:xfrm>
            <a:off x="4090273" y="6890385"/>
            <a:ext cx="3074432" cy="1185148"/>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Roboto" pitchFamily="34" charset="0"/>
                <a:ea typeface="Roboto" pitchFamily="34" charset="-122"/>
                <a:cs typeface="Roboto" pitchFamily="34" charset="-120"/>
              </a:rPr>
              <a:t>Independent auditor comparison revealed troubling patterns. All 102 discrepancies showed identical manipulation: auditors recorded scores of 0-9, while field surveyors consistently recorded perfect scores of 10. This systematic inflation suggests intentional data tampering rather than random errors.</a:t>
            </a:r>
            <a:endParaRPr lang="en-US" sz="950" dirty="0"/>
          </a:p>
        </p:txBody>
      </p:sp>
      <p:pic>
        <p:nvPicPr>
          <p:cNvPr id="13" name="Image 2" descr="preencoded.png">    </p:cNvPr>
          <p:cNvPicPr>
            <a:picLocks noChangeAspect="1"/>
          </p:cNvPicPr>
          <p:nvPr/>
        </p:nvPicPr>
        <p:blipFill>
          <a:blip r:embed="rId3"/>
          <a:stretch>
            <a:fillRect/>
          </a:stretch>
        </p:blipFill>
        <p:spPr>
          <a:xfrm>
            <a:off x="7473315" y="1049179"/>
            <a:ext cx="3074432" cy="3074432"/>
          </a:xfrm>
          <a:prstGeom prst="rect">
            <a:avLst/>
          </a:prstGeom>
        </p:spPr>
      </p:pic>
      <p:sp>
        <p:nvSpPr>
          <p:cNvPr id="14" name="Shape 9"/>
          <p:cNvSpPr/>
          <p:nvPr/>
        </p:nvSpPr>
        <p:spPr>
          <a:xfrm>
            <a:off x="4090273" y="8387144"/>
            <a:ext cx="6449854" cy="22979"/>
          </a:xfrm>
          <a:prstGeom prst="rect">
            <a:avLst/>
          </a:prstGeom>
          <a:solidFill>
            <a:srgbClr val="E5E0DF">
              <a:alpha val="50000"/>
            </a:srgbClr>
          </a:solidFill>
          <a:ln/>
        </p:spPr>
      </p:sp>
      <p:sp>
        <p:nvSpPr>
          <p:cNvPr id="15" name="Text 10"/>
          <p:cNvSpPr/>
          <p:nvPr/>
        </p:nvSpPr>
        <p:spPr>
          <a:xfrm>
            <a:off x="4090273" y="8595241"/>
            <a:ext cx="3333155" cy="231338"/>
          </a:xfrm>
          <a:prstGeom prst="rect">
            <a:avLst/>
          </a:prstGeom>
          <a:noFill/>
          <a:ln/>
        </p:spPr>
        <p:txBody>
          <a:bodyPr wrap="none" lIns="0" tIns="0" rIns="0" bIns="0" rtlCol="0" anchor="t"/>
          <a:lstStyle/>
          <a:p>
            <a:pPr algn="l" indent="0" marL="0">
              <a:lnSpc>
                <a:spcPts val="1800"/>
              </a:lnSpc>
              <a:buNone/>
            </a:pPr>
            <a:r>
              <a:rPr lang="en-US" sz="1450" dirty="0">
                <a:solidFill>
                  <a:srgbClr val="FFFFFF"/>
                </a:solidFill>
                <a:latin typeface="Roboto Mono Medium" pitchFamily="34" charset="0"/>
                <a:ea typeface="Roboto Mono Medium" pitchFamily="34" charset="-122"/>
                <a:cs typeface="Roboto Mono Medium" pitchFamily="34" charset="-120"/>
              </a:rPr>
              <a:t>Well Pollution Data Correction</a:t>
            </a:r>
            <a:endParaRPr lang="en-US" sz="1450" dirty="0"/>
          </a:p>
        </p:txBody>
      </p:sp>
      <p:sp>
        <p:nvSpPr>
          <p:cNvPr id="16" name="Text 11"/>
          <p:cNvSpPr/>
          <p:nvPr/>
        </p:nvSpPr>
        <p:spPr>
          <a:xfrm>
            <a:off x="4090273" y="9011722"/>
            <a:ext cx="6449854" cy="790099"/>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Roboto" pitchFamily="34" charset="0"/>
                <a:ea typeface="Roboto" pitchFamily="34" charset="-122"/>
                <a:cs typeface="Roboto" pitchFamily="34" charset="-120"/>
              </a:rPr>
              <a:t>Initial data quality review identified wells incorrectly marked "Clean" despite biological contamination exceeding 0.01 CFU/mL. Corrective actions included creating backup tables, updating contaminated descriptions to remove erroneous "Clean" prefixes, and reclassifying results appropriately. Final validation confirmed zero remaining errors in the cleaned dataset, ensuring accurate contamination assessments.</a:t>
            </a: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193971" y="433745"/>
            <a:ext cx="8242459" cy="985837"/>
          </a:xfrm>
          <a:prstGeom prst="rect">
            <a:avLst/>
          </a:prstGeom>
          <a:noFill/>
          <a:ln/>
        </p:spPr>
        <p:txBody>
          <a:bodyPr wrap="square" lIns="0" tIns="0" rIns="0" bIns="0" rtlCol="0" anchor="t"/>
          <a:lstStyle/>
          <a:p>
            <a:pPr algn="l" indent="0" marL="0">
              <a:lnSpc>
                <a:spcPts val="3850"/>
              </a:lnSpc>
              <a:buNone/>
            </a:pPr>
            <a:r>
              <a:rPr lang="en-US" sz="3100" dirty="0">
                <a:solidFill>
                  <a:srgbClr val="FFFFFF"/>
                </a:solidFill>
                <a:latin typeface="Roboto Mono Medium" pitchFamily="34" charset="0"/>
                <a:ea typeface="Roboto Mono Medium" pitchFamily="34" charset="-122"/>
                <a:cs typeface="Roboto Mono Medium" pitchFamily="34" charset="-120"/>
              </a:rPr>
              <a:t>Employee Performance &amp; Corruption Analysis</a:t>
            </a:r>
            <a:endParaRPr lang="en-US" sz="3100" dirty="0"/>
          </a:p>
        </p:txBody>
      </p:sp>
      <p:sp>
        <p:nvSpPr>
          <p:cNvPr id="3" name="Shape 1"/>
          <p:cNvSpPr/>
          <p:nvPr/>
        </p:nvSpPr>
        <p:spPr>
          <a:xfrm>
            <a:off x="3193971" y="1734979"/>
            <a:ext cx="8242459" cy="3212306"/>
          </a:xfrm>
          <a:prstGeom prst="roundRect">
            <a:avLst>
              <a:gd name="adj" fmla="val 737"/>
            </a:avLst>
          </a:prstGeom>
          <a:noFill/>
          <a:ln w="7620">
            <a:solidFill>
              <a:srgbClr val="FFFFFF">
                <a:alpha val="24000"/>
              </a:srgbClr>
            </a:solidFill>
            <a:prstDash val="solid"/>
          </a:ln>
        </p:spPr>
      </p:sp>
      <p:sp>
        <p:nvSpPr>
          <p:cNvPr id="4" name="Shape 2"/>
          <p:cNvSpPr/>
          <p:nvPr/>
        </p:nvSpPr>
        <p:spPr>
          <a:xfrm>
            <a:off x="3201591" y="1742599"/>
            <a:ext cx="8227219" cy="456724"/>
          </a:xfrm>
          <a:prstGeom prst="rect">
            <a:avLst/>
          </a:prstGeom>
          <a:solidFill>
            <a:srgbClr val="FFFFFF">
              <a:alpha val="4000"/>
            </a:srgbClr>
          </a:solidFill>
          <a:ln/>
        </p:spPr>
      </p:sp>
      <p:sp>
        <p:nvSpPr>
          <p:cNvPr id="5" name="Text 3"/>
          <p:cNvSpPr/>
          <p:nvPr/>
        </p:nvSpPr>
        <p:spPr>
          <a:xfrm>
            <a:off x="3359229" y="1844754"/>
            <a:ext cx="2971800" cy="252413"/>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Roboto" pitchFamily="34" charset="0"/>
                <a:ea typeface="Roboto" pitchFamily="34" charset="-122"/>
                <a:cs typeface="Roboto" pitchFamily="34" charset="-120"/>
              </a:rPr>
              <a:t>Employee Name</a:t>
            </a:r>
            <a:endParaRPr lang="en-US" sz="1200" dirty="0"/>
          </a:p>
        </p:txBody>
      </p:sp>
      <p:sp>
        <p:nvSpPr>
          <p:cNvPr id="6" name="Text 4"/>
          <p:cNvSpPr/>
          <p:nvPr/>
        </p:nvSpPr>
        <p:spPr>
          <a:xfrm>
            <a:off x="6653927" y="1844754"/>
            <a:ext cx="2145268" cy="252413"/>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Roboto" pitchFamily="34" charset="0"/>
                <a:ea typeface="Roboto" pitchFamily="34" charset="-122"/>
                <a:cs typeface="Roboto" pitchFamily="34" charset="-120"/>
              </a:rPr>
              <a:t>Error Count</a:t>
            </a:r>
            <a:endParaRPr lang="en-US" sz="1200" dirty="0"/>
          </a:p>
        </p:txBody>
      </p:sp>
      <p:sp>
        <p:nvSpPr>
          <p:cNvPr id="7" name="Text 5"/>
          <p:cNvSpPr/>
          <p:nvPr/>
        </p:nvSpPr>
        <p:spPr>
          <a:xfrm>
            <a:off x="9122093" y="1844754"/>
            <a:ext cx="2149078" cy="252413"/>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Roboto" pitchFamily="34" charset="0"/>
                <a:ea typeface="Roboto" pitchFamily="34" charset="-122"/>
                <a:cs typeface="Roboto" pitchFamily="34" charset="-120"/>
              </a:rPr>
              <a:t>Assessment</a:t>
            </a:r>
            <a:endParaRPr lang="en-US" sz="1200" dirty="0"/>
          </a:p>
        </p:txBody>
      </p:sp>
      <p:sp>
        <p:nvSpPr>
          <p:cNvPr id="8" name="Shape 6"/>
          <p:cNvSpPr/>
          <p:nvPr/>
        </p:nvSpPr>
        <p:spPr>
          <a:xfrm>
            <a:off x="3201591" y="2199323"/>
            <a:ext cx="8227219" cy="456724"/>
          </a:xfrm>
          <a:prstGeom prst="rect">
            <a:avLst/>
          </a:prstGeom>
          <a:solidFill>
            <a:srgbClr val="000000">
              <a:alpha val="4000"/>
            </a:srgbClr>
          </a:solidFill>
          <a:ln/>
        </p:spPr>
      </p:sp>
      <p:sp>
        <p:nvSpPr>
          <p:cNvPr id="9" name="Text 7"/>
          <p:cNvSpPr/>
          <p:nvPr/>
        </p:nvSpPr>
        <p:spPr>
          <a:xfrm>
            <a:off x="3359229" y="2301478"/>
            <a:ext cx="2971800" cy="252413"/>
          </a:xfrm>
          <a:prstGeom prst="rect">
            <a:avLst/>
          </a:prstGeom>
          <a:noFill/>
          <a:ln/>
        </p:spPr>
        <p:txBody>
          <a:bodyPr wrap="none" lIns="0" tIns="0" rIns="0" bIns="0" rtlCol="0" anchor="t"/>
          <a:lstStyle/>
          <a:p>
            <a:pPr algn="l" indent="0" marL="0">
              <a:lnSpc>
                <a:spcPts val="1950"/>
              </a:lnSpc>
              <a:buNone/>
            </a:pPr>
            <a:r>
              <a:rPr lang="en-US" sz="1200" b="1" dirty="0">
                <a:solidFill>
                  <a:srgbClr val="DCFF50"/>
                </a:solidFill>
                <a:latin typeface="Roboto" pitchFamily="34" charset="0"/>
                <a:ea typeface="Roboto" pitchFamily="34" charset="-122"/>
                <a:cs typeface="Roboto" pitchFamily="34" charset="-120"/>
              </a:rPr>
              <a:t>Bello Azibo</a:t>
            </a:r>
            <a:endParaRPr lang="en-US" sz="1200" dirty="0"/>
          </a:p>
        </p:txBody>
      </p:sp>
      <p:sp>
        <p:nvSpPr>
          <p:cNvPr id="10" name="Text 8"/>
          <p:cNvSpPr/>
          <p:nvPr/>
        </p:nvSpPr>
        <p:spPr>
          <a:xfrm>
            <a:off x="6653927" y="2301478"/>
            <a:ext cx="2145268" cy="252413"/>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Roboto" pitchFamily="34" charset="0"/>
                <a:ea typeface="Roboto" pitchFamily="34" charset="-122"/>
                <a:cs typeface="Roboto" pitchFamily="34" charset="-120"/>
              </a:rPr>
              <a:t>26</a:t>
            </a:r>
            <a:endParaRPr lang="en-US" sz="1200" dirty="0"/>
          </a:p>
        </p:txBody>
      </p:sp>
      <p:sp>
        <p:nvSpPr>
          <p:cNvPr id="11" name="Text 9"/>
          <p:cNvSpPr/>
          <p:nvPr/>
        </p:nvSpPr>
        <p:spPr>
          <a:xfrm>
            <a:off x="9122093" y="2301478"/>
            <a:ext cx="2149078" cy="252413"/>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Roboto" pitchFamily="34" charset="0"/>
                <a:ea typeface="Roboto" pitchFamily="34" charset="-122"/>
                <a:cs typeface="Roboto" pitchFamily="34" charset="-120"/>
              </a:rPr>
              <a:t>Highly Suspicious</a:t>
            </a:r>
            <a:endParaRPr lang="en-US" sz="1200" dirty="0"/>
          </a:p>
        </p:txBody>
      </p:sp>
      <p:sp>
        <p:nvSpPr>
          <p:cNvPr id="12" name="Shape 10"/>
          <p:cNvSpPr/>
          <p:nvPr/>
        </p:nvSpPr>
        <p:spPr>
          <a:xfrm>
            <a:off x="3201591" y="2656046"/>
            <a:ext cx="8227219" cy="456724"/>
          </a:xfrm>
          <a:prstGeom prst="rect">
            <a:avLst/>
          </a:prstGeom>
          <a:solidFill>
            <a:srgbClr val="FFFFFF">
              <a:alpha val="4000"/>
            </a:srgbClr>
          </a:solidFill>
          <a:ln/>
        </p:spPr>
      </p:sp>
      <p:sp>
        <p:nvSpPr>
          <p:cNvPr id="13" name="Text 11"/>
          <p:cNvSpPr/>
          <p:nvPr/>
        </p:nvSpPr>
        <p:spPr>
          <a:xfrm>
            <a:off x="3359229" y="2758202"/>
            <a:ext cx="2971800" cy="252413"/>
          </a:xfrm>
          <a:prstGeom prst="rect">
            <a:avLst/>
          </a:prstGeom>
          <a:noFill/>
          <a:ln/>
        </p:spPr>
        <p:txBody>
          <a:bodyPr wrap="none" lIns="0" tIns="0" rIns="0" bIns="0" rtlCol="0" anchor="t"/>
          <a:lstStyle/>
          <a:p>
            <a:pPr algn="l" indent="0" marL="0">
              <a:lnSpc>
                <a:spcPts val="1950"/>
              </a:lnSpc>
              <a:buNone/>
            </a:pPr>
            <a:r>
              <a:rPr lang="en-US" sz="1200" b="1" dirty="0">
                <a:solidFill>
                  <a:srgbClr val="DCFF50"/>
                </a:solidFill>
                <a:latin typeface="Roboto" pitchFamily="34" charset="0"/>
                <a:ea typeface="Roboto" pitchFamily="34" charset="-122"/>
                <a:cs typeface="Roboto" pitchFamily="34" charset="-120"/>
              </a:rPr>
              <a:t>Malachi Mavuso</a:t>
            </a:r>
            <a:endParaRPr lang="en-US" sz="1200" dirty="0"/>
          </a:p>
        </p:txBody>
      </p:sp>
      <p:sp>
        <p:nvSpPr>
          <p:cNvPr id="14" name="Text 12"/>
          <p:cNvSpPr/>
          <p:nvPr/>
        </p:nvSpPr>
        <p:spPr>
          <a:xfrm>
            <a:off x="6653927" y="2758202"/>
            <a:ext cx="2145268" cy="252413"/>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Roboto" pitchFamily="34" charset="0"/>
                <a:ea typeface="Roboto" pitchFamily="34" charset="-122"/>
                <a:cs typeface="Roboto" pitchFamily="34" charset="-120"/>
              </a:rPr>
              <a:t>21</a:t>
            </a:r>
            <a:endParaRPr lang="en-US" sz="1200" dirty="0"/>
          </a:p>
        </p:txBody>
      </p:sp>
      <p:sp>
        <p:nvSpPr>
          <p:cNvPr id="15" name="Text 13"/>
          <p:cNvSpPr/>
          <p:nvPr/>
        </p:nvSpPr>
        <p:spPr>
          <a:xfrm>
            <a:off x="9122093" y="2758202"/>
            <a:ext cx="2149078" cy="252413"/>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Roboto" pitchFamily="34" charset="0"/>
                <a:ea typeface="Roboto" pitchFamily="34" charset="-122"/>
                <a:cs typeface="Roboto" pitchFamily="34" charset="-120"/>
              </a:rPr>
              <a:t>Highly Suspicious</a:t>
            </a:r>
            <a:endParaRPr lang="en-US" sz="1200" dirty="0"/>
          </a:p>
        </p:txBody>
      </p:sp>
      <p:sp>
        <p:nvSpPr>
          <p:cNvPr id="16" name="Shape 14"/>
          <p:cNvSpPr/>
          <p:nvPr/>
        </p:nvSpPr>
        <p:spPr>
          <a:xfrm>
            <a:off x="3201591" y="3112770"/>
            <a:ext cx="8227219" cy="456724"/>
          </a:xfrm>
          <a:prstGeom prst="rect">
            <a:avLst/>
          </a:prstGeom>
          <a:solidFill>
            <a:srgbClr val="000000">
              <a:alpha val="4000"/>
            </a:srgbClr>
          </a:solidFill>
          <a:ln/>
        </p:spPr>
      </p:sp>
      <p:sp>
        <p:nvSpPr>
          <p:cNvPr id="17" name="Text 15"/>
          <p:cNvSpPr/>
          <p:nvPr/>
        </p:nvSpPr>
        <p:spPr>
          <a:xfrm>
            <a:off x="3359229" y="3214926"/>
            <a:ext cx="2971800" cy="252413"/>
          </a:xfrm>
          <a:prstGeom prst="rect">
            <a:avLst/>
          </a:prstGeom>
          <a:noFill/>
          <a:ln/>
        </p:spPr>
        <p:txBody>
          <a:bodyPr wrap="none" lIns="0" tIns="0" rIns="0" bIns="0" rtlCol="0" anchor="t"/>
          <a:lstStyle/>
          <a:p>
            <a:pPr algn="l" indent="0" marL="0">
              <a:lnSpc>
                <a:spcPts val="1950"/>
              </a:lnSpc>
              <a:buNone/>
            </a:pPr>
            <a:r>
              <a:rPr lang="en-US" sz="1200" b="1" dirty="0">
                <a:solidFill>
                  <a:srgbClr val="DCFF50"/>
                </a:solidFill>
                <a:latin typeface="Roboto" pitchFamily="34" charset="0"/>
                <a:ea typeface="Roboto" pitchFamily="34" charset="-122"/>
                <a:cs typeface="Roboto" pitchFamily="34" charset="-120"/>
              </a:rPr>
              <a:t>Zuriel Matembo</a:t>
            </a:r>
            <a:endParaRPr lang="en-US" sz="1200" dirty="0"/>
          </a:p>
        </p:txBody>
      </p:sp>
      <p:sp>
        <p:nvSpPr>
          <p:cNvPr id="18" name="Text 16"/>
          <p:cNvSpPr/>
          <p:nvPr/>
        </p:nvSpPr>
        <p:spPr>
          <a:xfrm>
            <a:off x="6653927" y="3214926"/>
            <a:ext cx="2145268" cy="252413"/>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Roboto" pitchFamily="34" charset="0"/>
                <a:ea typeface="Roboto" pitchFamily="34" charset="-122"/>
                <a:cs typeface="Roboto" pitchFamily="34" charset="-120"/>
              </a:rPr>
              <a:t>17</a:t>
            </a:r>
            <a:endParaRPr lang="en-US" sz="1200" dirty="0"/>
          </a:p>
        </p:txBody>
      </p:sp>
      <p:sp>
        <p:nvSpPr>
          <p:cNvPr id="19" name="Text 17"/>
          <p:cNvSpPr/>
          <p:nvPr/>
        </p:nvSpPr>
        <p:spPr>
          <a:xfrm>
            <a:off x="9122093" y="3214926"/>
            <a:ext cx="2149078" cy="252413"/>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Roboto" pitchFamily="34" charset="0"/>
                <a:ea typeface="Roboto" pitchFamily="34" charset="-122"/>
                <a:cs typeface="Roboto" pitchFamily="34" charset="-120"/>
              </a:rPr>
              <a:t>Highly Suspicious</a:t>
            </a:r>
            <a:endParaRPr lang="en-US" sz="1200" dirty="0"/>
          </a:p>
        </p:txBody>
      </p:sp>
      <p:sp>
        <p:nvSpPr>
          <p:cNvPr id="20" name="Shape 18"/>
          <p:cNvSpPr/>
          <p:nvPr/>
        </p:nvSpPr>
        <p:spPr>
          <a:xfrm>
            <a:off x="3201591" y="3569494"/>
            <a:ext cx="8227219" cy="456724"/>
          </a:xfrm>
          <a:prstGeom prst="rect">
            <a:avLst/>
          </a:prstGeom>
          <a:solidFill>
            <a:srgbClr val="FFFFFF">
              <a:alpha val="4000"/>
            </a:srgbClr>
          </a:solidFill>
          <a:ln/>
        </p:spPr>
      </p:sp>
      <p:sp>
        <p:nvSpPr>
          <p:cNvPr id="21" name="Text 19"/>
          <p:cNvSpPr/>
          <p:nvPr/>
        </p:nvSpPr>
        <p:spPr>
          <a:xfrm>
            <a:off x="3359229" y="3671649"/>
            <a:ext cx="2971800" cy="252413"/>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Roboto" pitchFamily="34" charset="0"/>
                <a:ea typeface="Roboto" pitchFamily="34" charset="-122"/>
                <a:cs typeface="Roboto" pitchFamily="34" charset="-120"/>
              </a:rPr>
              <a:t>Lalitha Kaburi</a:t>
            </a:r>
            <a:endParaRPr lang="en-US" sz="1200" dirty="0"/>
          </a:p>
        </p:txBody>
      </p:sp>
      <p:sp>
        <p:nvSpPr>
          <p:cNvPr id="22" name="Text 20"/>
          <p:cNvSpPr/>
          <p:nvPr/>
        </p:nvSpPr>
        <p:spPr>
          <a:xfrm>
            <a:off x="6653927" y="3671649"/>
            <a:ext cx="2145268" cy="252413"/>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Roboto" pitchFamily="34" charset="0"/>
                <a:ea typeface="Roboto" pitchFamily="34" charset="-122"/>
                <a:cs typeface="Roboto" pitchFamily="34" charset="-120"/>
              </a:rPr>
              <a:t>7</a:t>
            </a:r>
            <a:endParaRPr lang="en-US" sz="1200" dirty="0"/>
          </a:p>
        </p:txBody>
      </p:sp>
      <p:sp>
        <p:nvSpPr>
          <p:cNvPr id="23" name="Text 21"/>
          <p:cNvSpPr/>
          <p:nvPr/>
        </p:nvSpPr>
        <p:spPr>
          <a:xfrm>
            <a:off x="9122093" y="3671649"/>
            <a:ext cx="2149078" cy="252413"/>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Roboto" pitchFamily="34" charset="0"/>
                <a:ea typeface="Roboto" pitchFamily="34" charset="-122"/>
                <a:cs typeface="Roboto" pitchFamily="34" charset="-120"/>
              </a:rPr>
              <a:t>Moderate concern</a:t>
            </a:r>
            <a:endParaRPr lang="en-US" sz="1200" dirty="0"/>
          </a:p>
        </p:txBody>
      </p:sp>
      <p:sp>
        <p:nvSpPr>
          <p:cNvPr id="24" name="Shape 22"/>
          <p:cNvSpPr/>
          <p:nvPr/>
        </p:nvSpPr>
        <p:spPr>
          <a:xfrm>
            <a:off x="3201591" y="4026218"/>
            <a:ext cx="8227219" cy="456724"/>
          </a:xfrm>
          <a:prstGeom prst="rect">
            <a:avLst/>
          </a:prstGeom>
          <a:solidFill>
            <a:srgbClr val="000000">
              <a:alpha val="4000"/>
            </a:srgbClr>
          </a:solidFill>
          <a:ln/>
        </p:spPr>
      </p:sp>
      <p:sp>
        <p:nvSpPr>
          <p:cNvPr id="25" name="Text 23"/>
          <p:cNvSpPr/>
          <p:nvPr/>
        </p:nvSpPr>
        <p:spPr>
          <a:xfrm>
            <a:off x="3359229" y="4128373"/>
            <a:ext cx="2971800" cy="252413"/>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Roboto" pitchFamily="34" charset="0"/>
                <a:ea typeface="Roboto" pitchFamily="34" charset="-122"/>
                <a:cs typeface="Roboto" pitchFamily="34" charset="-120"/>
              </a:rPr>
              <a:t>Rudo Imani</a:t>
            </a:r>
            <a:endParaRPr lang="en-US" sz="1200" dirty="0"/>
          </a:p>
        </p:txBody>
      </p:sp>
      <p:sp>
        <p:nvSpPr>
          <p:cNvPr id="26" name="Text 24"/>
          <p:cNvSpPr/>
          <p:nvPr/>
        </p:nvSpPr>
        <p:spPr>
          <a:xfrm>
            <a:off x="6653927" y="4128373"/>
            <a:ext cx="2145268" cy="252413"/>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Roboto" pitchFamily="34" charset="0"/>
                <a:ea typeface="Roboto" pitchFamily="34" charset="-122"/>
                <a:cs typeface="Roboto" pitchFamily="34" charset="-120"/>
              </a:rPr>
              <a:t>5</a:t>
            </a:r>
            <a:endParaRPr lang="en-US" sz="1200" dirty="0"/>
          </a:p>
        </p:txBody>
      </p:sp>
      <p:sp>
        <p:nvSpPr>
          <p:cNvPr id="27" name="Text 25"/>
          <p:cNvSpPr/>
          <p:nvPr/>
        </p:nvSpPr>
        <p:spPr>
          <a:xfrm>
            <a:off x="9122093" y="4128373"/>
            <a:ext cx="2149078" cy="252413"/>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Roboto" pitchFamily="34" charset="0"/>
                <a:ea typeface="Roboto" pitchFamily="34" charset="-122"/>
                <a:cs typeface="Roboto" pitchFamily="34" charset="-120"/>
              </a:rPr>
              <a:t>Closest to average</a:t>
            </a:r>
            <a:endParaRPr lang="en-US" sz="1200" dirty="0"/>
          </a:p>
        </p:txBody>
      </p:sp>
      <p:sp>
        <p:nvSpPr>
          <p:cNvPr id="28" name="Shape 26"/>
          <p:cNvSpPr/>
          <p:nvPr/>
        </p:nvSpPr>
        <p:spPr>
          <a:xfrm>
            <a:off x="3201591" y="4482941"/>
            <a:ext cx="8227219" cy="456724"/>
          </a:xfrm>
          <a:prstGeom prst="rect">
            <a:avLst/>
          </a:prstGeom>
          <a:solidFill>
            <a:srgbClr val="FFFFFF">
              <a:alpha val="4000"/>
            </a:srgbClr>
          </a:solidFill>
          <a:ln/>
        </p:spPr>
      </p:sp>
      <p:sp>
        <p:nvSpPr>
          <p:cNvPr id="29" name="Text 27"/>
          <p:cNvSpPr/>
          <p:nvPr/>
        </p:nvSpPr>
        <p:spPr>
          <a:xfrm>
            <a:off x="3359229" y="4585097"/>
            <a:ext cx="2971800" cy="252413"/>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Roboto" pitchFamily="34" charset="0"/>
                <a:ea typeface="Roboto" pitchFamily="34" charset="-122"/>
                <a:cs typeface="Roboto" pitchFamily="34" charset="-120"/>
              </a:rPr>
              <a:t>Farai Nia</a:t>
            </a:r>
            <a:endParaRPr lang="en-US" sz="1200" dirty="0"/>
          </a:p>
        </p:txBody>
      </p:sp>
      <p:sp>
        <p:nvSpPr>
          <p:cNvPr id="30" name="Text 28"/>
          <p:cNvSpPr/>
          <p:nvPr/>
        </p:nvSpPr>
        <p:spPr>
          <a:xfrm>
            <a:off x="6653927" y="4585097"/>
            <a:ext cx="2145268" cy="252413"/>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Roboto" pitchFamily="34" charset="0"/>
                <a:ea typeface="Roboto" pitchFamily="34" charset="-122"/>
                <a:cs typeface="Roboto" pitchFamily="34" charset="-120"/>
              </a:rPr>
              <a:t>4</a:t>
            </a:r>
            <a:endParaRPr lang="en-US" sz="1200" dirty="0"/>
          </a:p>
        </p:txBody>
      </p:sp>
      <p:sp>
        <p:nvSpPr>
          <p:cNvPr id="31" name="Text 29"/>
          <p:cNvSpPr/>
          <p:nvPr/>
        </p:nvSpPr>
        <p:spPr>
          <a:xfrm>
            <a:off x="9122093" y="4585097"/>
            <a:ext cx="2149078" cy="252413"/>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Roboto" pitchFamily="34" charset="0"/>
                <a:ea typeface="Roboto" pitchFamily="34" charset="-122"/>
                <a:cs typeface="Roboto" pitchFamily="34" charset="-120"/>
              </a:rPr>
              <a:t>Below average</a:t>
            </a:r>
            <a:endParaRPr lang="en-US" sz="1200" dirty="0"/>
          </a:p>
        </p:txBody>
      </p:sp>
      <p:sp>
        <p:nvSpPr>
          <p:cNvPr id="32" name="Shape 30"/>
          <p:cNvSpPr/>
          <p:nvPr/>
        </p:nvSpPr>
        <p:spPr>
          <a:xfrm>
            <a:off x="3193971" y="5203508"/>
            <a:ext cx="3549610" cy="197168"/>
          </a:xfrm>
          <a:prstGeom prst="roundRect">
            <a:avLst>
              <a:gd name="adj" fmla="val 12001"/>
            </a:avLst>
          </a:prstGeom>
          <a:solidFill>
            <a:srgbClr val="404040"/>
          </a:solidFill>
          <a:ln/>
        </p:spPr>
      </p:sp>
      <p:sp>
        <p:nvSpPr>
          <p:cNvPr id="33" name="Shape 31"/>
          <p:cNvSpPr/>
          <p:nvPr/>
        </p:nvSpPr>
        <p:spPr>
          <a:xfrm>
            <a:off x="3193971" y="5203508"/>
            <a:ext cx="2236232" cy="197168"/>
          </a:xfrm>
          <a:prstGeom prst="roundRect">
            <a:avLst>
              <a:gd name="adj" fmla="val 12001"/>
            </a:avLst>
          </a:prstGeom>
          <a:solidFill>
            <a:srgbClr val="DCFF50"/>
          </a:solidFill>
          <a:ln/>
        </p:spPr>
      </p:sp>
      <p:sp>
        <p:nvSpPr>
          <p:cNvPr id="34" name="Text 32"/>
          <p:cNvSpPr/>
          <p:nvPr/>
        </p:nvSpPr>
        <p:spPr>
          <a:xfrm>
            <a:off x="6861810" y="5203508"/>
            <a:ext cx="354806" cy="197168"/>
          </a:xfrm>
          <a:prstGeom prst="rect">
            <a:avLst/>
          </a:prstGeom>
          <a:noFill/>
          <a:ln/>
        </p:spPr>
        <p:txBody>
          <a:bodyPr wrap="none" lIns="0" tIns="0" rIns="0" bIns="0" rtlCol="0" anchor="t"/>
          <a:lstStyle/>
          <a:p>
            <a:pPr algn="l" indent="0" marL="0">
              <a:lnSpc>
                <a:spcPts val="1550"/>
              </a:lnSpc>
              <a:buNone/>
            </a:pPr>
            <a:r>
              <a:rPr lang="en-US" sz="1550" dirty="0">
                <a:solidFill>
                  <a:srgbClr val="E5E0DF"/>
                </a:solidFill>
                <a:latin typeface="Roboto Mono Medium" pitchFamily="34" charset="0"/>
                <a:ea typeface="Roboto Mono Medium" pitchFamily="34" charset="-122"/>
                <a:cs typeface="Roboto Mono Medium" pitchFamily="34" charset="-120"/>
              </a:rPr>
              <a:t>63%</a:t>
            </a:r>
            <a:endParaRPr lang="en-US" sz="1550" dirty="0"/>
          </a:p>
        </p:txBody>
      </p:sp>
      <p:sp>
        <p:nvSpPr>
          <p:cNvPr id="35" name="Text 33"/>
          <p:cNvSpPr/>
          <p:nvPr/>
        </p:nvSpPr>
        <p:spPr>
          <a:xfrm>
            <a:off x="3193971" y="5597723"/>
            <a:ext cx="1971794" cy="246459"/>
          </a:xfrm>
          <a:prstGeom prst="rect">
            <a:avLst/>
          </a:prstGeom>
          <a:noFill/>
          <a:ln/>
        </p:spPr>
        <p:txBody>
          <a:bodyPr wrap="none" lIns="0" tIns="0" rIns="0" bIns="0" rtlCol="0" anchor="t"/>
          <a:lstStyle/>
          <a:p>
            <a:pPr algn="l" indent="0" marL="0">
              <a:lnSpc>
                <a:spcPts val="1900"/>
              </a:lnSpc>
              <a:buNone/>
            </a:pPr>
            <a:r>
              <a:rPr lang="en-US" sz="1550" dirty="0">
                <a:solidFill>
                  <a:srgbClr val="E5E0DF"/>
                </a:solidFill>
                <a:latin typeface="Roboto Mono Medium" pitchFamily="34" charset="0"/>
                <a:ea typeface="Roboto Mono Medium" pitchFamily="34" charset="-122"/>
                <a:cs typeface="Roboto Mono Medium" pitchFamily="34" charset="-120"/>
              </a:rPr>
              <a:t>Top 3 Employees</a:t>
            </a:r>
            <a:endParaRPr lang="en-US" sz="1550" dirty="0"/>
          </a:p>
        </p:txBody>
      </p:sp>
      <p:sp>
        <p:nvSpPr>
          <p:cNvPr id="36" name="Text 34"/>
          <p:cNvSpPr/>
          <p:nvPr/>
        </p:nvSpPr>
        <p:spPr>
          <a:xfrm>
            <a:off x="3193971" y="5938718"/>
            <a:ext cx="4022646" cy="252413"/>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Roboto" pitchFamily="34" charset="0"/>
                <a:ea typeface="Roboto" pitchFamily="34" charset="-122"/>
                <a:cs typeface="Roboto" pitchFamily="34" charset="-120"/>
              </a:rPr>
              <a:t>Account for 64 of 102 total discrepancies</a:t>
            </a:r>
            <a:endParaRPr lang="en-US" sz="1200" dirty="0"/>
          </a:p>
        </p:txBody>
      </p:sp>
      <p:sp>
        <p:nvSpPr>
          <p:cNvPr id="37" name="Shape 35"/>
          <p:cNvSpPr/>
          <p:nvPr/>
        </p:nvSpPr>
        <p:spPr>
          <a:xfrm>
            <a:off x="7413784" y="5203508"/>
            <a:ext cx="3549610" cy="197168"/>
          </a:xfrm>
          <a:prstGeom prst="roundRect">
            <a:avLst>
              <a:gd name="adj" fmla="val 12001"/>
            </a:avLst>
          </a:prstGeom>
          <a:solidFill>
            <a:srgbClr val="404040"/>
          </a:solidFill>
          <a:ln/>
        </p:spPr>
      </p:sp>
      <p:sp>
        <p:nvSpPr>
          <p:cNvPr id="38" name="Shape 36"/>
          <p:cNvSpPr/>
          <p:nvPr/>
        </p:nvSpPr>
        <p:spPr>
          <a:xfrm>
            <a:off x="7413784" y="5203508"/>
            <a:ext cx="212884" cy="197168"/>
          </a:xfrm>
          <a:prstGeom prst="roundRect">
            <a:avLst>
              <a:gd name="adj" fmla="val 12001"/>
            </a:avLst>
          </a:prstGeom>
          <a:solidFill>
            <a:srgbClr val="DCFF50"/>
          </a:solidFill>
          <a:ln/>
        </p:spPr>
      </p:sp>
      <p:sp>
        <p:nvSpPr>
          <p:cNvPr id="39" name="Text 37"/>
          <p:cNvSpPr/>
          <p:nvPr/>
        </p:nvSpPr>
        <p:spPr>
          <a:xfrm>
            <a:off x="11081623" y="5203508"/>
            <a:ext cx="354806" cy="197168"/>
          </a:xfrm>
          <a:prstGeom prst="rect">
            <a:avLst/>
          </a:prstGeom>
          <a:noFill/>
          <a:ln/>
        </p:spPr>
        <p:txBody>
          <a:bodyPr wrap="none" lIns="0" tIns="0" rIns="0" bIns="0" rtlCol="0" anchor="t"/>
          <a:lstStyle/>
          <a:p>
            <a:pPr algn="l" indent="0" marL="0">
              <a:lnSpc>
                <a:spcPts val="1550"/>
              </a:lnSpc>
              <a:buNone/>
            </a:pPr>
            <a:r>
              <a:rPr lang="en-US" sz="1550" dirty="0">
                <a:solidFill>
                  <a:srgbClr val="E5E0DF"/>
                </a:solidFill>
                <a:latin typeface="Roboto Mono Medium" pitchFamily="34" charset="0"/>
                <a:ea typeface="Roboto Mono Medium" pitchFamily="34" charset="-122"/>
                <a:cs typeface="Roboto Mono Medium" pitchFamily="34" charset="-120"/>
              </a:rPr>
              <a:t>6.0</a:t>
            </a:r>
            <a:endParaRPr lang="en-US" sz="1550" dirty="0"/>
          </a:p>
        </p:txBody>
      </p:sp>
      <p:sp>
        <p:nvSpPr>
          <p:cNvPr id="40" name="Text 38"/>
          <p:cNvSpPr/>
          <p:nvPr/>
        </p:nvSpPr>
        <p:spPr>
          <a:xfrm>
            <a:off x="7413784" y="5597723"/>
            <a:ext cx="1971794" cy="246459"/>
          </a:xfrm>
          <a:prstGeom prst="rect">
            <a:avLst/>
          </a:prstGeom>
          <a:noFill/>
          <a:ln/>
        </p:spPr>
        <p:txBody>
          <a:bodyPr wrap="none" lIns="0" tIns="0" rIns="0" bIns="0" rtlCol="0" anchor="t"/>
          <a:lstStyle/>
          <a:p>
            <a:pPr algn="l" indent="0" marL="0">
              <a:lnSpc>
                <a:spcPts val="1900"/>
              </a:lnSpc>
              <a:buNone/>
            </a:pPr>
            <a:r>
              <a:rPr lang="en-US" sz="1550" dirty="0">
                <a:solidFill>
                  <a:srgbClr val="E5E0DF"/>
                </a:solidFill>
                <a:latin typeface="Roboto Mono Medium" pitchFamily="34" charset="0"/>
                <a:ea typeface="Roboto Mono Medium" pitchFamily="34" charset="-122"/>
                <a:cs typeface="Roboto Mono Medium" pitchFamily="34" charset="-120"/>
              </a:rPr>
              <a:t>Average Errors</a:t>
            </a:r>
            <a:endParaRPr lang="en-US" sz="1550" dirty="0"/>
          </a:p>
        </p:txBody>
      </p:sp>
      <p:sp>
        <p:nvSpPr>
          <p:cNvPr id="41" name="Text 39"/>
          <p:cNvSpPr/>
          <p:nvPr/>
        </p:nvSpPr>
        <p:spPr>
          <a:xfrm>
            <a:off x="7413784" y="5938718"/>
            <a:ext cx="4022646" cy="252413"/>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Roboto" pitchFamily="34" charset="0"/>
                <a:ea typeface="Roboto" pitchFamily="34" charset="-122"/>
                <a:cs typeface="Roboto" pitchFamily="34" charset="-120"/>
              </a:rPr>
              <a:t>Mean errors per employee baseline</a:t>
            </a:r>
            <a:endParaRPr lang="en-US" sz="1200" dirty="0"/>
          </a:p>
        </p:txBody>
      </p:sp>
      <p:sp>
        <p:nvSpPr>
          <p:cNvPr id="42" name="Shape 40"/>
          <p:cNvSpPr/>
          <p:nvPr/>
        </p:nvSpPr>
        <p:spPr>
          <a:xfrm>
            <a:off x="3193971" y="6368534"/>
            <a:ext cx="8242459" cy="1427440"/>
          </a:xfrm>
          <a:prstGeom prst="roundRect">
            <a:avLst>
              <a:gd name="adj" fmla="val 1658"/>
            </a:avLst>
          </a:prstGeom>
          <a:solidFill>
            <a:srgbClr val="3D4D00"/>
          </a:solidFill>
          <a:ln/>
        </p:spPr>
      </p:sp>
      <p:pic>
        <p:nvPicPr>
          <p:cNvPr id="43" name="Image 0" descr="preencoded.png">    </p:cNvPr>
          <p:cNvPicPr>
            <a:picLocks noChangeAspect="1"/>
          </p:cNvPicPr>
          <p:nvPr/>
        </p:nvPicPr>
        <p:blipFill>
          <a:blip r:embed="rId1"/>
          <a:stretch>
            <a:fillRect/>
          </a:stretch>
        </p:blipFill>
        <p:spPr>
          <a:xfrm>
            <a:off x="3351609" y="6602849"/>
            <a:ext cx="197168" cy="157639"/>
          </a:xfrm>
          <a:prstGeom prst="rect">
            <a:avLst/>
          </a:prstGeom>
        </p:spPr>
      </p:pic>
      <p:sp>
        <p:nvSpPr>
          <p:cNvPr id="44" name="Text 41"/>
          <p:cNvSpPr/>
          <p:nvPr/>
        </p:nvSpPr>
        <p:spPr>
          <a:xfrm>
            <a:off x="3706416" y="6565583"/>
            <a:ext cx="7572375" cy="1009650"/>
          </a:xfrm>
          <a:prstGeom prst="rect">
            <a:avLst/>
          </a:prstGeom>
          <a:noFill/>
          <a:ln/>
        </p:spPr>
        <p:txBody>
          <a:bodyPr wrap="square" lIns="0" tIns="0" rIns="0" bIns="0" rtlCol="0" anchor="t"/>
          <a:lstStyle/>
          <a:p>
            <a:pPr algn="l" indent="0" marL="0">
              <a:lnSpc>
                <a:spcPts val="1950"/>
              </a:lnSpc>
              <a:buNone/>
            </a:pPr>
            <a:r>
              <a:rPr lang="en-US" sz="1200" b="1" dirty="0">
                <a:solidFill>
                  <a:srgbClr val="FFFFFF"/>
                </a:solidFill>
                <a:latin typeface="Roboto" pitchFamily="34" charset="0"/>
                <a:ea typeface="Roboto" pitchFamily="34" charset="-122"/>
                <a:cs typeface="Roboto" pitchFamily="34" charset="-120"/>
              </a:rPr>
              <a:t>Red Flag Identified:</a:t>
            </a:r>
            <a:pPr algn="l" indent="0" marL="0">
              <a:lnSpc>
                <a:spcPts val="1950"/>
              </a:lnSpc>
              <a:buNone/>
            </a:pPr>
            <a:r>
              <a:rPr lang="en-US" sz="1200" dirty="0">
                <a:solidFill>
                  <a:srgbClr val="FFFFFF"/>
                </a:solidFill>
                <a:latin typeface="Roboto" pitchFamily="34" charset="0"/>
                <a:ea typeface="Roboto" pitchFamily="34" charset="-122"/>
                <a:cs typeface="Roboto" pitchFamily="34" charset="-120"/>
              </a:rPr>
              <a:t> Bello Azibo, Malachi Mavuso, and Zuriel Matembo account for 62.7% of all discrepancies despite representing only 5% of the workforce. Pattern suggests systematic inflation of quality scores, possibly motivated by reducing workload, meeting performance targets, or accepting bribes from water source operators.</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155269" y="543044"/>
            <a:ext cx="7111246" cy="617101"/>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Roboto Mono Medium" pitchFamily="34" charset="0"/>
                <a:ea typeface="Roboto Mono Medium" pitchFamily="34" charset="-122"/>
                <a:cs typeface="Roboto Mono Medium" pitchFamily="34" charset="-120"/>
              </a:rPr>
              <a:t>Critical Recommendations</a:t>
            </a:r>
            <a:endParaRPr lang="en-US" sz="3850" dirty="0"/>
          </a:p>
        </p:txBody>
      </p:sp>
      <p:pic>
        <p:nvPicPr>
          <p:cNvPr id="3" name="Image 0" descr="preencoded.png">    </p:cNvPr>
          <p:cNvPicPr>
            <a:picLocks noChangeAspect="1"/>
          </p:cNvPicPr>
          <p:nvPr/>
        </p:nvPicPr>
        <p:blipFill>
          <a:blip r:embed="rId1"/>
          <a:stretch>
            <a:fillRect/>
          </a:stretch>
        </p:blipFill>
        <p:spPr>
          <a:xfrm>
            <a:off x="2155269" y="1555075"/>
            <a:ext cx="987504" cy="1769864"/>
          </a:xfrm>
          <a:prstGeom prst="rect">
            <a:avLst/>
          </a:prstGeom>
        </p:spPr>
      </p:pic>
      <p:sp>
        <p:nvSpPr>
          <p:cNvPr id="4" name="Text 1"/>
          <p:cNvSpPr/>
          <p:nvPr/>
        </p:nvSpPr>
        <p:spPr>
          <a:xfrm>
            <a:off x="3340179" y="1752481"/>
            <a:ext cx="3406735" cy="308610"/>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Roboto Mono Medium" pitchFamily="34" charset="0"/>
                <a:ea typeface="Roboto Mono Medium" pitchFamily="34" charset="-122"/>
                <a:cs typeface="Roboto Mono Medium" pitchFamily="34" charset="-120"/>
              </a:rPr>
              <a:t>Immediate Investigation</a:t>
            </a:r>
            <a:endParaRPr lang="en-US" sz="1900" dirty="0"/>
          </a:p>
        </p:txBody>
      </p:sp>
      <p:sp>
        <p:nvSpPr>
          <p:cNvPr id="5" name="Text 2"/>
          <p:cNvSpPr/>
          <p:nvPr/>
        </p:nvSpPr>
        <p:spPr>
          <a:xfrm>
            <a:off x="3340179" y="2179558"/>
            <a:ext cx="9134951" cy="947976"/>
          </a:xfrm>
          <a:prstGeom prst="rect">
            <a:avLst/>
          </a:prstGeom>
          <a:noFill/>
          <a:ln/>
        </p:spPr>
        <p:txBody>
          <a:bodyPr wrap="square" lIns="0" tIns="0" rIns="0" bIns="0" rtlCol="0" anchor="t"/>
          <a:lstStyle/>
          <a:p>
            <a:pPr algn="l" indent="0" marL="0">
              <a:lnSpc>
                <a:spcPts val="2450"/>
              </a:lnSpc>
              <a:buNone/>
            </a:pPr>
            <a:r>
              <a:rPr lang="en-US" sz="1550" dirty="0">
                <a:solidFill>
                  <a:srgbClr val="E5E0DF"/>
                </a:solidFill>
                <a:latin typeface="Roboto" pitchFamily="34" charset="0"/>
                <a:ea typeface="Roboto" pitchFamily="34" charset="-122"/>
                <a:cs typeface="Roboto" pitchFamily="34" charset="-120"/>
              </a:rPr>
              <a:t>Launch formal inquiry into Bello Azibo, Malachi Mavuso, and Zuriel Matembo. Suspend these employees from field assessments pending investigation completion. Re-survey all 102 flagged locations with independent teams.</a:t>
            </a:r>
            <a:endParaRPr lang="en-US" sz="1550" dirty="0"/>
          </a:p>
        </p:txBody>
      </p:sp>
      <p:pic>
        <p:nvPicPr>
          <p:cNvPr id="6" name="Image 1" descr="preencoded.png">    </p:cNvPr>
          <p:cNvPicPr>
            <a:picLocks noChangeAspect="1"/>
          </p:cNvPicPr>
          <p:nvPr/>
        </p:nvPicPr>
        <p:blipFill>
          <a:blip r:embed="rId2"/>
          <a:stretch>
            <a:fillRect/>
          </a:stretch>
        </p:blipFill>
        <p:spPr>
          <a:xfrm>
            <a:off x="2155269" y="3324939"/>
            <a:ext cx="987504" cy="1453872"/>
          </a:xfrm>
          <a:prstGeom prst="rect">
            <a:avLst/>
          </a:prstGeom>
        </p:spPr>
      </p:pic>
      <p:sp>
        <p:nvSpPr>
          <p:cNvPr id="7" name="Text 3"/>
          <p:cNvSpPr/>
          <p:nvPr/>
        </p:nvSpPr>
        <p:spPr>
          <a:xfrm>
            <a:off x="3340179" y="3522345"/>
            <a:ext cx="3554849" cy="308610"/>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Roboto Mono Medium" pitchFamily="34" charset="0"/>
                <a:ea typeface="Roboto Mono Medium" pitchFamily="34" charset="-122"/>
                <a:cs typeface="Roboto Mono Medium" pitchFamily="34" charset="-120"/>
              </a:rPr>
              <a:t>Emergency Infrastructure</a:t>
            </a:r>
            <a:endParaRPr lang="en-US" sz="1900" dirty="0"/>
          </a:p>
        </p:txBody>
      </p:sp>
      <p:sp>
        <p:nvSpPr>
          <p:cNvPr id="8" name="Text 4"/>
          <p:cNvSpPr/>
          <p:nvPr/>
        </p:nvSpPr>
        <p:spPr>
          <a:xfrm>
            <a:off x="3340179" y="3949422"/>
            <a:ext cx="9134951" cy="631984"/>
          </a:xfrm>
          <a:prstGeom prst="rect">
            <a:avLst/>
          </a:prstGeom>
          <a:noFill/>
          <a:ln/>
        </p:spPr>
        <p:txBody>
          <a:bodyPr wrap="square" lIns="0" tIns="0" rIns="0" bIns="0" rtlCol="0" anchor="t"/>
          <a:lstStyle/>
          <a:p>
            <a:pPr algn="l" indent="0" marL="0">
              <a:lnSpc>
                <a:spcPts val="2450"/>
              </a:lnSpc>
              <a:buNone/>
            </a:pPr>
            <a:r>
              <a:rPr lang="en-US" sz="1550" dirty="0">
                <a:solidFill>
                  <a:srgbClr val="E5E0DF"/>
                </a:solidFill>
                <a:latin typeface="Roboto" pitchFamily="34" charset="0"/>
                <a:ea typeface="Roboto" pitchFamily="34" charset="-122"/>
                <a:cs typeface="Roboto" pitchFamily="34" charset="-120"/>
              </a:rPr>
              <a:t>Address 105 shared taps with extreme queue times (500+ minutes). Install additional tap points at high-traffic locations to immediately reduce wait times for the most affected communities.</a:t>
            </a:r>
            <a:endParaRPr lang="en-US" sz="1550" dirty="0"/>
          </a:p>
        </p:txBody>
      </p:sp>
      <p:pic>
        <p:nvPicPr>
          <p:cNvPr id="9" name="Image 2" descr="preencoded.png">    </p:cNvPr>
          <p:cNvPicPr>
            <a:picLocks noChangeAspect="1"/>
          </p:cNvPicPr>
          <p:nvPr/>
        </p:nvPicPr>
        <p:blipFill>
          <a:blip r:embed="rId3"/>
          <a:stretch>
            <a:fillRect/>
          </a:stretch>
        </p:blipFill>
        <p:spPr>
          <a:xfrm>
            <a:off x="2155269" y="4778812"/>
            <a:ext cx="987504" cy="1453872"/>
          </a:xfrm>
          <a:prstGeom prst="rect">
            <a:avLst/>
          </a:prstGeom>
        </p:spPr>
      </p:pic>
      <p:sp>
        <p:nvSpPr>
          <p:cNvPr id="10" name="Text 5"/>
          <p:cNvSpPr/>
          <p:nvPr/>
        </p:nvSpPr>
        <p:spPr>
          <a:xfrm>
            <a:off x="3340179" y="4976217"/>
            <a:ext cx="3258622" cy="308610"/>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Roboto Mono Medium" pitchFamily="34" charset="0"/>
                <a:ea typeface="Roboto Mono Medium" pitchFamily="34" charset="-122"/>
                <a:cs typeface="Roboto Mono Medium" pitchFamily="34" charset="-120"/>
              </a:rPr>
              <a:t>Broken Tap Restoration</a:t>
            </a:r>
            <a:endParaRPr lang="en-US" sz="1900" dirty="0"/>
          </a:p>
        </p:txBody>
      </p:sp>
      <p:sp>
        <p:nvSpPr>
          <p:cNvPr id="11" name="Text 6"/>
          <p:cNvSpPr/>
          <p:nvPr/>
        </p:nvSpPr>
        <p:spPr>
          <a:xfrm>
            <a:off x="3340179" y="5403294"/>
            <a:ext cx="9134951" cy="631984"/>
          </a:xfrm>
          <a:prstGeom prst="rect">
            <a:avLst/>
          </a:prstGeom>
          <a:noFill/>
          <a:ln/>
        </p:spPr>
        <p:txBody>
          <a:bodyPr wrap="square" lIns="0" tIns="0" rIns="0" bIns="0" rtlCol="0" anchor="t"/>
          <a:lstStyle/>
          <a:p>
            <a:pPr algn="l" indent="0" marL="0">
              <a:lnSpc>
                <a:spcPts val="2450"/>
              </a:lnSpc>
              <a:buNone/>
            </a:pPr>
            <a:r>
              <a:rPr lang="en-US" sz="1550" dirty="0">
                <a:solidFill>
                  <a:srgbClr val="E5E0DF"/>
                </a:solidFill>
                <a:latin typeface="Roboto" pitchFamily="34" charset="0"/>
                <a:ea typeface="Roboto" pitchFamily="34" charset="-122"/>
                <a:cs typeface="Roboto" pitchFamily="34" charset="-120"/>
              </a:rPr>
              <a:t>Prioritize repair of 5,856 broken home taps affecting 3.8M people. This represents quick-win infrastructure restoration that leverages existing investment and provides immediate relief.</a:t>
            </a:r>
            <a:endParaRPr lang="en-US" sz="1550" dirty="0"/>
          </a:p>
        </p:txBody>
      </p:sp>
      <p:pic>
        <p:nvPicPr>
          <p:cNvPr id="12" name="Image 3" descr="preencoded.png">    </p:cNvPr>
          <p:cNvPicPr>
            <a:picLocks noChangeAspect="1"/>
          </p:cNvPicPr>
          <p:nvPr/>
        </p:nvPicPr>
        <p:blipFill>
          <a:blip r:embed="rId4"/>
          <a:stretch>
            <a:fillRect/>
          </a:stretch>
        </p:blipFill>
        <p:spPr>
          <a:xfrm>
            <a:off x="2155269" y="6232684"/>
            <a:ext cx="987504" cy="1453872"/>
          </a:xfrm>
          <a:prstGeom prst="rect">
            <a:avLst/>
          </a:prstGeom>
        </p:spPr>
      </p:pic>
      <p:sp>
        <p:nvSpPr>
          <p:cNvPr id="13" name="Text 7"/>
          <p:cNvSpPr/>
          <p:nvPr/>
        </p:nvSpPr>
        <p:spPr>
          <a:xfrm>
            <a:off x="3340179" y="6430089"/>
            <a:ext cx="3258622" cy="308610"/>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Roboto Mono Medium" pitchFamily="34" charset="0"/>
                <a:ea typeface="Roboto Mono Medium" pitchFamily="34" charset="-122"/>
                <a:cs typeface="Roboto Mono Medium" pitchFamily="34" charset="-120"/>
              </a:rPr>
              <a:t>Quality Control System</a:t>
            </a:r>
            <a:endParaRPr lang="en-US" sz="1900" dirty="0"/>
          </a:p>
        </p:txBody>
      </p:sp>
      <p:sp>
        <p:nvSpPr>
          <p:cNvPr id="14" name="Text 8"/>
          <p:cNvSpPr/>
          <p:nvPr/>
        </p:nvSpPr>
        <p:spPr>
          <a:xfrm>
            <a:off x="3340179" y="6857167"/>
            <a:ext cx="9134951" cy="631984"/>
          </a:xfrm>
          <a:prstGeom prst="rect">
            <a:avLst/>
          </a:prstGeom>
          <a:noFill/>
          <a:ln/>
        </p:spPr>
        <p:txBody>
          <a:bodyPr wrap="square" lIns="0" tIns="0" rIns="0" bIns="0" rtlCol="0" anchor="t"/>
          <a:lstStyle/>
          <a:p>
            <a:pPr algn="l" indent="0" marL="0">
              <a:lnSpc>
                <a:spcPts val="2450"/>
              </a:lnSpc>
              <a:buNone/>
            </a:pPr>
            <a:r>
              <a:rPr lang="en-US" sz="1550" dirty="0">
                <a:solidFill>
                  <a:srgbClr val="E5E0DF"/>
                </a:solidFill>
                <a:latin typeface="Roboto" pitchFamily="34" charset="0"/>
                <a:ea typeface="Roboto" pitchFamily="34" charset="-122"/>
                <a:cs typeface="Roboto" pitchFamily="34" charset="-120"/>
              </a:rPr>
              <a:t>Implement dual-surveyor system for all future assessments. Establish random audits of 10% of surveys, GPS-tagged photo verification, and anonymous tip line for reporting corruption.</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090273" y="339447"/>
            <a:ext cx="5555932" cy="385763"/>
          </a:xfrm>
          <a:prstGeom prst="rect">
            <a:avLst/>
          </a:prstGeom>
          <a:noFill/>
          <a:ln/>
        </p:spPr>
        <p:txBody>
          <a:bodyPr wrap="none" lIns="0" tIns="0" rIns="0" bIns="0" rtlCol="0" anchor="t"/>
          <a:lstStyle/>
          <a:p>
            <a:pPr algn="l" indent="0" marL="0">
              <a:lnSpc>
                <a:spcPts val="3000"/>
              </a:lnSpc>
              <a:buNone/>
            </a:pPr>
            <a:r>
              <a:rPr lang="en-US" sz="2400" dirty="0">
                <a:solidFill>
                  <a:srgbClr val="FFFFFF"/>
                </a:solidFill>
                <a:latin typeface="Roboto Mono Medium" pitchFamily="34" charset="0"/>
                <a:ea typeface="Roboto Mono Medium" pitchFamily="34" charset="-122"/>
                <a:cs typeface="Roboto Mono Medium" pitchFamily="34" charset="-120"/>
              </a:rPr>
              <a:t>Long-term Strategic Priorities</a:t>
            </a:r>
            <a:endParaRPr lang="en-US" sz="2400" dirty="0"/>
          </a:p>
        </p:txBody>
      </p:sp>
      <p:pic>
        <p:nvPicPr>
          <p:cNvPr id="3" name="Image 0" descr="preencoded.png">    </p:cNvPr>
          <p:cNvPicPr>
            <a:picLocks noChangeAspect="1"/>
          </p:cNvPicPr>
          <p:nvPr/>
        </p:nvPicPr>
        <p:blipFill>
          <a:blip r:embed="rId1"/>
          <a:stretch>
            <a:fillRect/>
          </a:stretch>
        </p:blipFill>
        <p:spPr>
          <a:xfrm>
            <a:off x="4090273" y="1049179"/>
            <a:ext cx="3074432" cy="3074432"/>
          </a:xfrm>
          <a:prstGeom prst="rect">
            <a:avLst/>
          </a:prstGeom>
        </p:spPr>
      </p:pic>
      <p:sp>
        <p:nvSpPr>
          <p:cNvPr id="4" name="Text 1"/>
          <p:cNvSpPr/>
          <p:nvPr/>
        </p:nvSpPr>
        <p:spPr>
          <a:xfrm>
            <a:off x="7473315" y="1049179"/>
            <a:ext cx="123349" cy="154305"/>
          </a:xfrm>
          <a:prstGeom prst="rect">
            <a:avLst/>
          </a:prstGeom>
          <a:noFill/>
          <a:ln/>
        </p:spPr>
        <p:txBody>
          <a:bodyPr wrap="none" lIns="0" tIns="0" rIns="0" bIns="0" rtlCol="0" anchor="t"/>
          <a:lstStyle/>
          <a:p>
            <a:pPr algn="l" indent="0" marL="0">
              <a:lnSpc>
                <a:spcPts val="1550"/>
              </a:lnSpc>
              <a:buNone/>
            </a:pPr>
            <a:r>
              <a:rPr lang="en-US" sz="950" dirty="0">
                <a:solidFill>
                  <a:srgbClr val="E5E0DF"/>
                </a:solidFill>
                <a:latin typeface="Roboto Mono Light" pitchFamily="34" charset="0"/>
                <a:ea typeface="Roboto Mono Light" pitchFamily="34" charset="-122"/>
                <a:cs typeface="Roboto Mono Light" pitchFamily="34" charset="-120"/>
              </a:rPr>
              <a:t>01</a:t>
            </a:r>
            <a:endParaRPr lang="en-US" sz="950" dirty="0"/>
          </a:p>
        </p:txBody>
      </p:sp>
      <p:sp>
        <p:nvSpPr>
          <p:cNvPr id="5" name="Shape 2"/>
          <p:cNvSpPr/>
          <p:nvPr/>
        </p:nvSpPr>
        <p:spPr>
          <a:xfrm>
            <a:off x="7473315" y="1243727"/>
            <a:ext cx="3074432" cy="15240"/>
          </a:xfrm>
          <a:prstGeom prst="rect">
            <a:avLst/>
          </a:prstGeom>
          <a:solidFill>
            <a:srgbClr val="DCFF50"/>
          </a:solidFill>
          <a:ln/>
        </p:spPr>
      </p:sp>
      <p:sp>
        <p:nvSpPr>
          <p:cNvPr id="6" name="Text 3"/>
          <p:cNvSpPr/>
          <p:nvPr/>
        </p:nvSpPr>
        <p:spPr>
          <a:xfrm>
            <a:off x="7473315" y="1335881"/>
            <a:ext cx="2777966" cy="192881"/>
          </a:xfrm>
          <a:prstGeom prst="rect">
            <a:avLst/>
          </a:prstGeom>
          <a:noFill/>
          <a:ln/>
        </p:spPr>
        <p:txBody>
          <a:bodyPr wrap="none" lIns="0" tIns="0" rIns="0" bIns="0" rtlCol="0" anchor="t"/>
          <a:lstStyle/>
          <a:p>
            <a:pPr algn="l" indent="0" marL="0">
              <a:lnSpc>
                <a:spcPts val="1500"/>
              </a:lnSpc>
              <a:buNone/>
            </a:pPr>
            <a:r>
              <a:rPr lang="en-US" sz="1200" dirty="0">
                <a:solidFill>
                  <a:srgbClr val="E5E0DF"/>
                </a:solidFill>
                <a:latin typeface="Roboto Mono Medium" pitchFamily="34" charset="0"/>
                <a:ea typeface="Roboto Mono Medium" pitchFamily="34" charset="-122"/>
                <a:cs typeface="Roboto Mono Medium" pitchFamily="34" charset="-120"/>
              </a:rPr>
              <a:t>Rural Infrastructure Expansion</a:t>
            </a:r>
            <a:endParaRPr lang="en-US" sz="1200" dirty="0"/>
          </a:p>
        </p:txBody>
      </p:sp>
      <p:sp>
        <p:nvSpPr>
          <p:cNvPr id="7" name="Text 4"/>
          <p:cNvSpPr/>
          <p:nvPr/>
        </p:nvSpPr>
        <p:spPr>
          <a:xfrm>
            <a:off x="7473315" y="1652111"/>
            <a:ext cx="3074432" cy="592574"/>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Roboto" pitchFamily="34" charset="0"/>
                <a:ea typeface="Roboto" pitchFamily="34" charset="-122"/>
                <a:cs typeface="Roboto" pitchFamily="34" charset="-120"/>
              </a:rPr>
              <a:t>Prioritize well construction and tap installation in rural areas serving 23,740 sources and 60% of the population.</a:t>
            </a:r>
            <a:endParaRPr lang="en-US" sz="950" dirty="0"/>
          </a:p>
        </p:txBody>
      </p:sp>
      <p:sp>
        <p:nvSpPr>
          <p:cNvPr id="8" name="Text 5"/>
          <p:cNvSpPr/>
          <p:nvPr/>
        </p:nvSpPr>
        <p:spPr>
          <a:xfrm>
            <a:off x="7473315" y="2460546"/>
            <a:ext cx="123349" cy="154305"/>
          </a:xfrm>
          <a:prstGeom prst="rect">
            <a:avLst/>
          </a:prstGeom>
          <a:noFill/>
          <a:ln/>
        </p:spPr>
        <p:txBody>
          <a:bodyPr wrap="none" lIns="0" tIns="0" rIns="0" bIns="0" rtlCol="0" anchor="t"/>
          <a:lstStyle/>
          <a:p>
            <a:pPr algn="l" indent="0" marL="0">
              <a:lnSpc>
                <a:spcPts val="1550"/>
              </a:lnSpc>
              <a:buNone/>
            </a:pPr>
            <a:r>
              <a:rPr lang="en-US" sz="950" dirty="0">
                <a:solidFill>
                  <a:srgbClr val="E5E0DF"/>
                </a:solidFill>
                <a:latin typeface="Roboto Mono Light" pitchFamily="34" charset="0"/>
                <a:ea typeface="Roboto Mono Light" pitchFamily="34" charset="-122"/>
                <a:cs typeface="Roboto Mono Light" pitchFamily="34" charset="-120"/>
              </a:rPr>
              <a:t>02</a:t>
            </a:r>
            <a:endParaRPr lang="en-US" sz="950" dirty="0"/>
          </a:p>
        </p:txBody>
      </p:sp>
      <p:sp>
        <p:nvSpPr>
          <p:cNvPr id="9" name="Shape 6"/>
          <p:cNvSpPr/>
          <p:nvPr/>
        </p:nvSpPr>
        <p:spPr>
          <a:xfrm>
            <a:off x="7473315" y="2655094"/>
            <a:ext cx="3074432" cy="15240"/>
          </a:xfrm>
          <a:prstGeom prst="rect">
            <a:avLst/>
          </a:prstGeom>
          <a:solidFill>
            <a:srgbClr val="DCFF50"/>
          </a:solidFill>
          <a:ln/>
        </p:spPr>
      </p:sp>
      <p:sp>
        <p:nvSpPr>
          <p:cNvPr id="10" name="Text 7"/>
          <p:cNvSpPr/>
          <p:nvPr/>
        </p:nvSpPr>
        <p:spPr>
          <a:xfrm>
            <a:off x="7473315" y="2747248"/>
            <a:ext cx="1759387" cy="192881"/>
          </a:xfrm>
          <a:prstGeom prst="rect">
            <a:avLst/>
          </a:prstGeom>
          <a:noFill/>
          <a:ln/>
        </p:spPr>
        <p:txBody>
          <a:bodyPr wrap="none" lIns="0" tIns="0" rIns="0" bIns="0" rtlCol="0" anchor="t"/>
          <a:lstStyle/>
          <a:p>
            <a:pPr algn="l" indent="0" marL="0">
              <a:lnSpc>
                <a:spcPts val="1500"/>
              </a:lnSpc>
              <a:buNone/>
            </a:pPr>
            <a:r>
              <a:rPr lang="en-US" sz="1200" dirty="0">
                <a:solidFill>
                  <a:srgbClr val="E5E0DF"/>
                </a:solidFill>
                <a:latin typeface="Roboto Mono Medium" pitchFamily="34" charset="0"/>
                <a:ea typeface="Roboto Mono Medium" pitchFamily="34" charset="-122"/>
                <a:cs typeface="Roboto Mono Medium" pitchFamily="34" charset="-120"/>
              </a:rPr>
              <a:t>Home Tap Conversion</a:t>
            </a:r>
            <a:endParaRPr lang="en-US" sz="1200" dirty="0"/>
          </a:p>
        </p:txBody>
      </p:sp>
      <p:sp>
        <p:nvSpPr>
          <p:cNvPr id="11" name="Text 8"/>
          <p:cNvSpPr/>
          <p:nvPr/>
        </p:nvSpPr>
        <p:spPr>
          <a:xfrm>
            <a:off x="7473315" y="3063478"/>
            <a:ext cx="3074432" cy="592574"/>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Roboto" pitchFamily="34" charset="0"/>
                <a:ea typeface="Roboto" pitchFamily="34" charset="-122"/>
                <a:cs typeface="Roboto" pitchFamily="34" charset="-120"/>
              </a:rPr>
              <a:t>Convert shared taps to individual home connections where feasible, reducing queue times and improving access.</a:t>
            </a:r>
            <a:endParaRPr lang="en-US" sz="950" dirty="0"/>
          </a:p>
        </p:txBody>
      </p:sp>
      <p:sp>
        <p:nvSpPr>
          <p:cNvPr id="12" name="Text 9"/>
          <p:cNvSpPr/>
          <p:nvPr/>
        </p:nvSpPr>
        <p:spPr>
          <a:xfrm>
            <a:off x="7473315" y="3871913"/>
            <a:ext cx="123349" cy="154305"/>
          </a:xfrm>
          <a:prstGeom prst="rect">
            <a:avLst/>
          </a:prstGeom>
          <a:noFill/>
          <a:ln/>
        </p:spPr>
        <p:txBody>
          <a:bodyPr wrap="none" lIns="0" tIns="0" rIns="0" bIns="0" rtlCol="0" anchor="t"/>
          <a:lstStyle/>
          <a:p>
            <a:pPr algn="l" indent="0" marL="0">
              <a:lnSpc>
                <a:spcPts val="1550"/>
              </a:lnSpc>
              <a:buNone/>
            </a:pPr>
            <a:r>
              <a:rPr lang="en-US" sz="950" dirty="0">
                <a:solidFill>
                  <a:srgbClr val="E5E0DF"/>
                </a:solidFill>
                <a:latin typeface="Roboto Mono Light" pitchFamily="34" charset="0"/>
                <a:ea typeface="Roboto Mono Light" pitchFamily="34" charset="-122"/>
                <a:cs typeface="Roboto Mono Light" pitchFamily="34" charset="-120"/>
              </a:rPr>
              <a:t>03</a:t>
            </a:r>
            <a:endParaRPr lang="en-US" sz="950" dirty="0"/>
          </a:p>
        </p:txBody>
      </p:sp>
      <p:sp>
        <p:nvSpPr>
          <p:cNvPr id="13" name="Shape 10"/>
          <p:cNvSpPr/>
          <p:nvPr/>
        </p:nvSpPr>
        <p:spPr>
          <a:xfrm>
            <a:off x="7473315" y="4066461"/>
            <a:ext cx="3074432" cy="15240"/>
          </a:xfrm>
          <a:prstGeom prst="rect">
            <a:avLst/>
          </a:prstGeom>
          <a:solidFill>
            <a:srgbClr val="DCFF50"/>
          </a:solidFill>
          <a:ln/>
        </p:spPr>
      </p:sp>
      <p:sp>
        <p:nvSpPr>
          <p:cNvPr id="14" name="Text 11"/>
          <p:cNvSpPr/>
          <p:nvPr/>
        </p:nvSpPr>
        <p:spPr>
          <a:xfrm>
            <a:off x="7473315" y="4158615"/>
            <a:ext cx="2315051" cy="192881"/>
          </a:xfrm>
          <a:prstGeom prst="rect">
            <a:avLst/>
          </a:prstGeom>
          <a:noFill/>
          <a:ln/>
        </p:spPr>
        <p:txBody>
          <a:bodyPr wrap="none" lIns="0" tIns="0" rIns="0" bIns="0" rtlCol="0" anchor="t"/>
          <a:lstStyle/>
          <a:p>
            <a:pPr algn="l" indent="0" marL="0">
              <a:lnSpc>
                <a:spcPts val="1500"/>
              </a:lnSpc>
              <a:buNone/>
            </a:pPr>
            <a:r>
              <a:rPr lang="en-US" sz="1200" dirty="0">
                <a:solidFill>
                  <a:srgbClr val="E5E0DF"/>
                </a:solidFill>
                <a:latin typeface="Roboto Mono Medium" pitchFamily="34" charset="0"/>
                <a:ea typeface="Roboto Mono Medium" pitchFamily="34" charset="-122"/>
                <a:cs typeface="Roboto Mono Medium" pitchFamily="34" charset="-120"/>
              </a:rPr>
              <a:t>River Replacement Program</a:t>
            </a:r>
            <a:endParaRPr lang="en-US" sz="1200" dirty="0"/>
          </a:p>
        </p:txBody>
      </p:sp>
      <p:sp>
        <p:nvSpPr>
          <p:cNvPr id="15" name="Text 12"/>
          <p:cNvSpPr/>
          <p:nvPr/>
        </p:nvSpPr>
        <p:spPr>
          <a:xfrm>
            <a:off x="7473315" y="4474845"/>
            <a:ext cx="3074432" cy="592574"/>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Roboto" pitchFamily="34" charset="0"/>
                <a:ea typeface="Roboto" pitchFamily="34" charset="-122"/>
                <a:cs typeface="Roboto" pitchFamily="34" charset="-120"/>
              </a:rPr>
              <a:t>Eliminate river dependence for 2.4M people through safe water source development and distribution network expansion.</a:t>
            </a:r>
            <a:endParaRPr lang="en-US" sz="950" dirty="0"/>
          </a:p>
        </p:txBody>
      </p:sp>
      <p:sp>
        <p:nvSpPr>
          <p:cNvPr id="16" name="Text 13"/>
          <p:cNvSpPr/>
          <p:nvPr/>
        </p:nvSpPr>
        <p:spPr>
          <a:xfrm>
            <a:off x="7473315" y="5283279"/>
            <a:ext cx="123349" cy="154305"/>
          </a:xfrm>
          <a:prstGeom prst="rect">
            <a:avLst/>
          </a:prstGeom>
          <a:noFill/>
          <a:ln/>
        </p:spPr>
        <p:txBody>
          <a:bodyPr wrap="none" lIns="0" tIns="0" rIns="0" bIns="0" rtlCol="0" anchor="t"/>
          <a:lstStyle/>
          <a:p>
            <a:pPr algn="l" indent="0" marL="0">
              <a:lnSpc>
                <a:spcPts val="1550"/>
              </a:lnSpc>
              <a:buNone/>
            </a:pPr>
            <a:r>
              <a:rPr lang="en-US" sz="950" dirty="0">
                <a:solidFill>
                  <a:srgbClr val="E5E0DF"/>
                </a:solidFill>
                <a:latin typeface="Roboto Mono Light" pitchFamily="34" charset="0"/>
                <a:ea typeface="Roboto Mono Light" pitchFamily="34" charset="-122"/>
                <a:cs typeface="Roboto Mono Light" pitchFamily="34" charset="-120"/>
              </a:rPr>
              <a:t>04</a:t>
            </a:r>
            <a:endParaRPr lang="en-US" sz="950" dirty="0"/>
          </a:p>
        </p:txBody>
      </p:sp>
      <p:sp>
        <p:nvSpPr>
          <p:cNvPr id="17" name="Shape 14"/>
          <p:cNvSpPr/>
          <p:nvPr/>
        </p:nvSpPr>
        <p:spPr>
          <a:xfrm>
            <a:off x="7473315" y="5477828"/>
            <a:ext cx="3074432" cy="15240"/>
          </a:xfrm>
          <a:prstGeom prst="rect">
            <a:avLst/>
          </a:prstGeom>
          <a:solidFill>
            <a:srgbClr val="DCFF50"/>
          </a:solidFill>
          <a:ln/>
        </p:spPr>
      </p:sp>
      <p:sp>
        <p:nvSpPr>
          <p:cNvPr id="18" name="Text 15"/>
          <p:cNvSpPr/>
          <p:nvPr/>
        </p:nvSpPr>
        <p:spPr>
          <a:xfrm>
            <a:off x="7473315" y="5569982"/>
            <a:ext cx="2315051" cy="192881"/>
          </a:xfrm>
          <a:prstGeom prst="rect">
            <a:avLst/>
          </a:prstGeom>
          <a:noFill/>
          <a:ln/>
        </p:spPr>
        <p:txBody>
          <a:bodyPr wrap="none" lIns="0" tIns="0" rIns="0" bIns="0" rtlCol="0" anchor="t"/>
          <a:lstStyle/>
          <a:p>
            <a:pPr algn="l" indent="0" marL="0">
              <a:lnSpc>
                <a:spcPts val="1500"/>
              </a:lnSpc>
              <a:buNone/>
            </a:pPr>
            <a:r>
              <a:rPr lang="en-US" sz="1200" dirty="0">
                <a:solidFill>
                  <a:srgbClr val="E5E0DF"/>
                </a:solidFill>
                <a:latin typeface="Roboto Mono Medium" pitchFamily="34" charset="0"/>
                <a:ea typeface="Roboto Mono Medium" pitchFamily="34" charset="-122"/>
                <a:cs typeface="Roboto Mono Medium" pitchFamily="34" charset="-120"/>
              </a:rPr>
              <a:t>Digital Monitoring System</a:t>
            </a:r>
            <a:endParaRPr lang="en-US" sz="1200" dirty="0"/>
          </a:p>
        </p:txBody>
      </p:sp>
      <p:sp>
        <p:nvSpPr>
          <p:cNvPr id="19" name="Text 16"/>
          <p:cNvSpPr/>
          <p:nvPr/>
        </p:nvSpPr>
        <p:spPr>
          <a:xfrm>
            <a:off x="7473315" y="5886212"/>
            <a:ext cx="3074432" cy="592574"/>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Roboto" pitchFamily="34" charset="0"/>
                <a:ea typeface="Roboto" pitchFamily="34" charset="-122"/>
                <a:cs typeface="Roboto" pitchFamily="34" charset="-120"/>
              </a:rPr>
              <a:t>Deploy GPS-tagged, photo-verified assessments with real-time data validation and automated anomaly detection.</a:t>
            </a:r>
            <a:endParaRPr lang="en-US" sz="950" dirty="0"/>
          </a:p>
        </p:txBody>
      </p:sp>
      <p:sp>
        <p:nvSpPr>
          <p:cNvPr id="20" name="Text 17"/>
          <p:cNvSpPr/>
          <p:nvPr/>
        </p:nvSpPr>
        <p:spPr>
          <a:xfrm>
            <a:off x="4090273" y="6895267"/>
            <a:ext cx="2555438" cy="231338"/>
          </a:xfrm>
          <a:prstGeom prst="rect">
            <a:avLst/>
          </a:prstGeom>
          <a:noFill/>
          <a:ln/>
        </p:spPr>
        <p:txBody>
          <a:bodyPr wrap="none" lIns="0" tIns="0" rIns="0" bIns="0" rtlCol="0" anchor="t"/>
          <a:lstStyle/>
          <a:p>
            <a:pPr algn="l" indent="0" marL="0">
              <a:lnSpc>
                <a:spcPts val="1800"/>
              </a:lnSpc>
              <a:buNone/>
            </a:pPr>
            <a:r>
              <a:rPr lang="en-US" sz="1450" dirty="0">
                <a:solidFill>
                  <a:srgbClr val="FFFFFF"/>
                </a:solidFill>
                <a:latin typeface="Roboto Mono Medium" pitchFamily="34" charset="0"/>
                <a:ea typeface="Roboto Mono Medium" pitchFamily="34" charset="-122"/>
                <a:cs typeface="Roboto Mono Medium" pitchFamily="34" charset="-120"/>
              </a:rPr>
              <a:t>Data Integrity Measures</a:t>
            </a:r>
            <a:endParaRPr lang="en-US" sz="1450" dirty="0"/>
          </a:p>
        </p:txBody>
      </p:sp>
      <p:sp>
        <p:nvSpPr>
          <p:cNvPr id="21" name="Text 18"/>
          <p:cNvSpPr/>
          <p:nvPr/>
        </p:nvSpPr>
        <p:spPr>
          <a:xfrm>
            <a:off x="4090273" y="7311747"/>
            <a:ext cx="6449854" cy="790099"/>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Roboto" pitchFamily="34" charset="0"/>
                <a:ea typeface="Roboto" pitchFamily="34" charset="-122"/>
                <a:cs typeface="Roboto" pitchFamily="34" charset="-120"/>
              </a:rPr>
              <a:t>Future governance improvements must include performance metrics based on accuracy rather than volume, third-party verification for scores of 8 or higher, comprehensive retraining programs on accurate assessment protocols, and enhanced accountability mechanisms. These measures will prevent future corruption while ensuring reliable data for infrastructure investment decisions.</a:t>
            </a:r>
            <a:endParaRPr lang="en-US" sz="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2026-01-20T20:18:51Z</dcterms:created>
  <dcterms:modified xsi:type="dcterms:W3CDTF">2026-01-20T20:18:51Z</dcterms:modified>
</cp:coreProperties>
</file>